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62" r:id="rId1"/>
  </p:sldMasterIdLst>
  <p:notesMasterIdLst>
    <p:notesMasterId r:id="rId23"/>
  </p:notesMasterIdLst>
  <p:handoutMasterIdLst>
    <p:handoutMasterId r:id="rId24"/>
  </p:handoutMasterIdLst>
  <p:sldIdLst>
    <p:sldId id="701" r:id="rId2"/>
    <p:sldId id="702" r:id="rId3"/>
    <p:sldId id="703" r:id="rId4"/>
    <p:sldId id="704" r:id="rId5"/>
    <p:sldId id="705" r:id="rId6"/>
    <p:sldId id="706" r:id="rId7"/>
    <p:sldId id="707" r:id="rId8"/>
    <p:sldId id="708" r:id="rId9"/>
    <p:sldId id="709" r:id="rId10"/>
    <p:sldId id="710" r:id="rId11"/>
    <p:sldId id="711" r:id="rId12"/>
    <p:sldId id="712" r:id="rId13"/>
    <p:sldId id="713" r:id="rId14"/>
    <p:sldId id="714" r:id="rId15"/>
    <p:sldId id="715" r:id="rId16"/>
    <p:sldId id="716" r:id="rId17"/>
    <p:sldId id="719" r:id="rId18"/>
    <p:sldId id="720" r:id="rId19"/>
    <p:sldId id="721" r:id="rId20"/>
    <p:sldId id="584" r:id="rId21"/>
    <p:sldId id="722" r:id="rId2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A02C"/>
    <a:srgbClr val="99FF99"/>
    <a:srgbClr val="969696"/>
    <a:srgbClr val="D1D1D1"/>
    <a:srgbClr val="E2E2E2"/>
    <a:srgbClr val="43C939"/>
    <a:srgbClr val="33CC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4" autoAdjust="0"/>
    <p:restoredTop sz="93660" autoAdjust="0"/>
  </p:normalViewPr>
  <p:slideViewPr>
    <p:cSldViewPr>
      <p:cViewPr varScale="1">
        <p:scale>
          <a:sx n="70" d="100"/>
          <a:sy n="70" d="100"/>
        </p:scale>
        <p:origin x="10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80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459102-C8B5-44C1-B631-ADC70776FCAE}" type="doc">
      <dgm:prSet loTypeId="urn:diagrams.loki3.com/Bracket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EAABEEC-CBB4-47EE-BFBC-9862D476BBAC}">
      <dgm:prSet phldrT="[Text]"/>
      <dgm:spPr/>
      <dgm:t>
        <a:bodyPr/>
        <a:lstStyle/>
        <a:p>
          <a:r>
            <a:rPr lang="en-US" dirty="0" smtClean="0"/>
            <a:t>P-1	</a:t>
          </a:r>
          <a:endParaRPr lang="en-US" dirty="0"/>
        </a:p>
      </dgm:t>
    </dgm:pt>
    <dgm:pt modelId="{260ADB17-2ECD-4514-9AC9-2537E203F1C4}" type="parTrans" cxnId="{D02D9ACA-63BA-4FF6-988E-28D2CB0CE0FB}">
      <dgm:prSet/>
      <dgm:spPr/>
      <dgm:t>
        <a:bodyPr/>
        <a:lstStyle/>
        <a:p>
          <a:endParaRPr lang="en-US"/>
        </a:p>
      </dgm:t>
    </dgm:pt>
    <dgm:pt modelId="{5F64AECE-CBC3-43CE-9C56-9F3AE25E4DD7}" type="sibTrans" cxnId="{D02D9ACA-63BA-4FF6-988E-28D2CB0CE0FB}">
      <dgm:prSet/>
      <dgm:spPr/>
      <dgm:t>
        <a:bodyPr/>
        <a:lstStyle/>
        <a:p>
          <a:endParaRPr lang="en-US"/>
        </a:p>
      </dgm:t>
    </dgm:pt>
    <dgm:pt modelId="{18BA3D6A-095D-4D42-A3CF-0D70C8A20D6F}">
      <dgm:prSet/>
      <dgm:spPr/>
      <dgm:t>
        <a:bodyPr/>
        <a:lstStyle/>
        <a:p>
          <a:r>
            <a:rPr lang="en-US" dirty="0" smtClean="0"/>
            <a:t>P-2	</a:t>
          </a:r>
          <a:endParaRPr lang="en-US" dirty="0"/>
        </a:p>
      </dgm:t>
    </dgm:pt>
    <dgm:pt modelId="{6F1B40E9-BC77-4CF5-A592-1C61B39DF331}" type="parTrans" cxnId="{5F02FDEE-F98D-4F17-8AEC-D42FD96447ED}">
      <dgm:prSet/>
      <dgm:spPr/>
      <dgm:t>
        <a:bodyPr/>
        <a:lstStyle/>
        <a:p>
          <a:endParaRPr lang="en-US"/>
        </a:p>
      </dgm:t>
    </dgm:pt>
    <dgm:pt modelId="{0D94EA08-8CF3-4E51-B0B1-F768B66BA6F2}" type="sibTrans" cxnId="{5F02FDEE-F98D-4F17-8AEC-D42FD96447ED}">
      <dgm:prSet/>
      <dgm:spPr/>
      <dgm:t>
        <a:bodyPr/>
        <a:lstStyle/>
        <a:p>
          <a:endParaRPr lang="en-US"/>
        </a:p>
      </dgm:t>
    </dgm:pt>
    <dgm:pt modelId="{F3BB97BD-25B3-4181-8BB7-89399BADC503}">
      <dgm:prSet/>
      <dgm:spPr/>
      <dgm:t>
        <a:bodyPr/>
        <a:lstStyle/>
        <a:p>
          <a:r>
            <a:rPr lang="en-US" dirty="0" smtClean="0"/>
            <a:t>P-3	</a:t>
          </a:r>
          <a:endParaRPr lang="en-US" dirty="0"/>
        </a:p>
      </dgm:t>
    </dgm:pt>
    <dgm:pt modelId="{DAED4D4D-FFFE-4BDE-BFC3-99C1EBBEB8DD}" type="parTrans" cxnId="{BAF95B2F-D874-4560-87A7-6D7083EF42FA}">
      <dgm:prSet/>
      <dgm:spPr/>
      <dgm:t>
        <a:bodyPr/>
        <a:lstStyle/>
        <a:p>
          <a:endParaRPr lang="en-US"/>
        </a:p>
      </dgm:t>
    </dgm:pt>
    <dgm:pt modelId="{ABE8657F-12A8-4F21-974E-81DBE2B8203F}" type="sibTrans" cxnId="{BAF95B2F-D874-4560-87A7-6D7083EF42FA}">
      <dgm:prSet/>
      <dgm:spPr/>
      <dgm:t>
        <a:bodyPr/>
        <a:lstStyle/>
        <a:p>
          <a:endParaRPr lang="en-US"/>
        </a:p>
      </dgm:t>
    </dgm:pt>
    <dgm:pt modelId="{10D7BE4F-18B8-4DB6-8515-6303FE66B90D}">
      <dgm:prSet/>
      <dgm:spPr/>
      <dgm:t>
        <a:bodyPr/>
        <a:lstStyle/>
        <a:p>
          <a:r>
            <a:rPr lang="en-US" dirty="0" smtClean="0"/>
            <a:t>P-4	</a:t>
          </a:r>
          <a:endParaRPr lang="en-US" dirty="0"/>
        </a:p>
      </dgm:t>
    </dgm:pt>
    <dgm:pt modelId="{1F401DB2-3305-4885-A661-EE9F49411226}" type="parTrans" cxnId="{B0F11CD0-61D2-4E7E-9B41-32A224F41F93}">
      <dgm:prSet/>
      <dgm:spPr/>
      <dgm:t>
        <a:bodyPr/>
        <a:lstStyle/>
        <a:p>
          <a:endParaRPr lang="en-US"/>
        </a:p>
      </dgm:t>
    </dgm:pt>
    <dgm:pt modelId="{ED8DD75F-9024-4AD3-8578-56EF75CBCCCE}" type="sibTrans" cxnId="{B0F11CD0-61D2-4E7E-9B41-32A224F41F93}">
      <dgm:prSet/>
      <dgm:spPr/>
      <dgm:t>
        <a:bodyPr/>
        <a:lstStyle/>
        <a:p>
          <a:endParaRPr lang="en-US"/>
        </a:p>
      </dgm:t>
    </dgm:pt>
    <dgm:pt modelId="{449C276D-E867-45C2-B654-C084B210A2E1}">
      <dgm:prSet/>
      <dgm:spPr/>
      <dgm:t>
        <a:bodyPr/>
        <a:lstStyle/>
        <a:p>
          <a:r>
            <a:rPr lang="en-US" dirty="0" smtClean="0"/>
            <a:t>P-5	</a:t>
          </a:r>
          <a:endParaRPr lang="en-US" dirty="0"/>
        </a:p>
      </dgm:t>
    </dgm:pt>
    <dgm:pt modelId="{07AF1189-3220-4B4C-A637-1AC88270C632}" type="parTrans" cxnId="{2A6F3C2E-DC9A-42BE-B767-926141D67CA3}">
      <dgm:prSet/>
      <dgm:spPr/>
      <dgm:t>
        <a:bodyPr/>
        <a:lstStyle/>
        <a:p>
          <a:endParaRPr lang="en-US"/>
        </a:p>
      </dgm:t>
    </dgm:pt>
    <dgm:pt modelId="{75EB35A1-8BF4-4179-A488-9C60F1C9167F}" type="sibTrans" cxnId="{2A6F3C2E-DC9A-42BE-B767-926141D67CA3}">
      <dgm:prSet/>
      <dgm:spPr/>
      <dgm:t>
        <a:bodyPr/>
        <a:lstStyle/>
        <a:p>
          <a:endParaRPr lang="en-US"/>
        </a:p>
      </dgm:t>
    </dgm:pt>
    <dgm:pt modelId="{CCE886DD-587C-4454-93D8-BED2AF369881}">
      <dgm:prSet/>
      <dgm:spPr/>
      <dgm:t>
        <a:bodyPr/>
        <a:lstStyle/>
        <a:p>
          <a:r>
            <a:rPr lang="en-US" dirty="0" smtClean="0"/>
            <a:t>P-6	</a:t>
          </a:r>
          <a:endParaRPr lang="en-US" dirty="0"/>
        </a:p>
      </dgm:t>
    </dgm:pt>
    <dgm:pt modelId="{8F4A1B44-6C82-4F08-8866-EECA1D3EB377}" type="parTrans" cxnId="{191D8674-5712-4598-BD7A-6573BACC3A87}">
      <dgm:prSet/>
      <dgm:spPr/>
      <dgm:t>
        <a:bodyPr/>
        <a:lstStyle/>
        <a:p>
          <a:endParaRPr lang="en-US"/>
        </a:p>
      </dgm:t>
    </dgm:pt>
    <dgm:pt modelId="{25A573CA-7A06-48DB-AB08-E89E0CBD6DE5}" type="sibTrans" cxnId="{191D8674-5712-4598-BD7A-6573BACC3A87}">
      <dgm:prSet/>
      <dgm:spPr/>
      <dgm:t>
        <a:bodyPr/>
        <a:lstStyle/>
        <a:p>
          <a:endParaRPr lang="en-US"/>
        </a:p>
      </dgm:t>
    </dgm:pt>
    <dgm:pt modelId="{6F8A4325-3F02-4E1E-9248-DFBB81C501FC}">
      <dgm:prSet/>
      <dgm:spPr/>
      <dgm:t>
        <a:bodyPr/>
        <a:lstStyle/>
        <a:p>
          <a:r>
            <a:rPr lang="en-US" dirty="0" smtClean="0"/>
            <a:t>P-7	</a:t>
          </a:r>
          <a:endParaRPr lang="en-US" dirty="0"/>
        </a:p>
      </dgm:t>
    </dgm:pt>
    <dgm:pt modelId="{66E6C6F3-2C3A-4727-8487-A7C253DB5110}" type="parTrans" cxnId="{3C8FFAE7-CE00-4761-855C-BA22864C63A9}">
      <dgm:prSet/>
      <dgm:spPr/>
      <dgm:t>
        <a:bodyPr/>
        <a:lstStyle/>
        <a:p>
          <a:endParaRPr lang="en-US"/>
        </a:p>
      </dgm:t>
    </dgm:pt>
    <dgm:pt modelId="{24B4A259-8DFF-45A4-8668-37B86679499F}" type="sibTrans" cxnId="{3C8FFAE7-CE00-4761-855C-BA22864C63A9}">
      <dgm:prSet/>
      <dgm:spPr/>
      <dgm:t>
        <a:bodyPr/>
        <a:lstStyle/>
        <a:p>
          <a:endParaRPr lang="en-US"/>
        </a:p>
      </dgm:t>
    </dgm:pt>
    <dgm:pt modelId="{60A15364-F245-4F0B-81D3-D2D136481A64}">
      <dgm:prSet/>
      <dgm:spPr/>
      <dgm:t>
        <a:bodyPr/>
        <a:lstStyle/>
        <a:p>
          <a:r>
            <a:rPr lang="en-US" dirty="0" smtClean="0"/>
            <a:t>P-8	</a:t>
          </a:r>
          <a:endParaRPr lang="en-US" dirty="0"/>
        </a:p>
      </dgm:t>
    </dgm:pt>
    <dgm:pt modelId="{6C9FA5C4-88FB-44F7-86A4-1ABE82486E91}" type="parTrans" cxnId="{84A6CD0B-332B-4F3B-9A89-4E9B342935DA}">
      <dgm:prSet/>
      <dgm:spPr/>
      <dgm:t>
        <a:bodyPr/>
        <a:lstStyle/>
        <a:p>
          <a:endParaRPr lang="en-US"/>
        </a:p>
      </dgm:t>
    </dgm:pt>
    <dgm:pt modelId="{EA096CA1-2ADE-49A1-945C-C57B567150EA}" type="sibTrans" cxnId="{84A6CD0B-332B-4F3B-9A89-4E9B342935DA}">
      <dgm:prSet/>
      <dgm:spPr/>
      <dgm:t>
        <a:bodyPr/>
        <a:lstStyle/>
        <a:p>
          <a:endParaRPr lang="en-US"/>
        </a:p>
      </dgm:t>
    </dgm:pt>
    <dgm:pt modelId="{155851F0-4D92-42F2-BE82-E7D9CAA54497}">
      <dgm:prSet/>
      <dgm:spPr/>
      <dgm:t>
        <a:bodyPr/>
        <a:lstStyle/>
        <a:p>
          <a:r>
            <a:rPr lang="ka-GE" b="0" dirty="0" smtClean="0"/>
            <a:t>ენერგოეფექტურობის გაზრდა ცენტრალური ხელისუფლების მფლობელობაში მყოფ საჯარო შენობებში -არა სკოლებში </a:t>
          </a:r>
          <a:endParaRPr lang="en-US" b="0" dirty="0"/>
        </a:p>
      </dgm:t>
    </dgm:pt>
    <dgm:pt modelId="{B2ACDCFF-A8F6-4B49-80BE-BA273636E2BC}" type="parTrans" cxnId="{4505C23F-7038-4C7D-A219-D4256A504CCC}">
      <dgm:prSet/>
      <dgm:spPr/>
      <dgm:t>
        <a:bodyPr/>
        <a:lstStyle/>
        <a:p>
          <a:endParaRPr lang="en-US"/>
        </a:p>
      </dgm:t>
    </dgm:pt>
    <dgm:pt modelId="{31F05A36-FEAB-4462-849F-FB98AE045DFB}" type="sibTrans" cxnId="{4505C23F-7038-4C7D-A219-D4256A504CCC}">
      <dgm:prSet/>
      <dgm:spPr/>
      <dgm:t>
        <a:bodyPr/>
        <a:lstStyle/>
        <a:p>
          <a:endParaRPr lang="en-US"/>
        </a:p>
      </dgm:t>
    </dgm:pt>
    <dgm:pt modelId="{47F75170-7A96-43CC-9870-6D21A1FCC124}">
      <dgm:prSet phldrT="[Text]"/>
      <dgm:spPr/>
      <dgm:t>
        <a:bodyPr/>
        <a:lstStyle/>
        <a:p>
          <a:r>
            <a:rPr lang="ka-GE" b="0" dirty="0" smtClean="0"/>
            <a:t>ეროვნული ენერგოეფექტური საინფორმაციო სისტემის შემუშავება საჯარო მფლობელობაში არსებული  შენობებისთვის და 	 გარე განათებისთვის</a:t>
          </a:r>
          <a:endParaRPr lang="en-US" b="0" dirty="0"/>
        </a:p>
      </dgm:t>
    </dgm:pt>
    <dgm:pt modelId="{BBA9D74E-598D-4612-824E-78D45E6AC20C}" type="parTrans" cxnId="{3F0FF346-58E8-44BB-9C43-9E94E40E32A1}">
      <dgm:prSet/>
      <dgm:spPr/>
      <dgm:t>
        <a:bodyPr/>
        <a:lstStyle/>
        <a:p>
          <a:endParaRPr lang="en-US"/>
        </a:p>
      </dgm:t>
    </dgm:pt>
    <dgm:pt modelId="{A7C815D9-5675-42A6-93F7-EDD5D8DAE20F}" type="sibTrans" cxnId="{3F0FF346-58E8-44BB-9C43-9E94E40E32A1}">
      <dgm:prSet/>
      <dgm:spPr/>
      <dgm:t>
        <a:bodyPr/>
        <a:lstStyle/>
        <a:p>
          <a:endParaRPr lang="en-US"/>
        </a:p>
      </dgm:t>
    </dgm:pt>
    <dgm:pt modelId="{849F9A4B-BCE7-4CF6-912B-BD218CC09468}">
      <dgm:prSet/>
      <dgm:spPr>
        <a:solidFill>
          <a:schemeClr val="accent2"/>
        </a:solidFill>
      </dgm:spPr>
      <dgm:t>
        <a:bodyPr/>
        <a:lstStyle/>
        <a:p>
          <a:r>
            <a:rPr lang="ka-GE" b="0" dirty="0" smtClean="0">
              <a:solidFill>
                <a:schemeClr val="tx1"/>
              </a:solidFill>
            </a:rPr>
            <a:t>ეფექტური განათების სისტემები საჯარო სექტორის შენობებისთვის </a:t>
          </a:r>
          <a:endParaRPr lang="en-US" b="0" dirty="0">
            <a:solidFill>
              <a:schemeClr val="tx1"/>
            </a:solidFill>
          </a:endParaRPr>
        </a:p>
      </dgm:t>
    </dgm:pt>
    <dgm:pt modelId="{9A8CC691-CDE2-47BD-A773-7B3CE664DBBE}" type="parTrans" cxnId="{1DF703BE-5559-4CDC-9547-5F567084BC96}">
      <dgm:prSet/>
      <dgm:spPr/>
      <dgm:t>
        <a:bodyPr/>
        <a:lstStyle/>
        <a:p>
          <a:endParaRPr lang="en-US"/>
        </a:p>
      </dgm:t>
    </dgm:pt>
    <dgm:pt modelId="{EBFC51B1-06B1-4A74-AC8E-0592CE1D3F59}" type="sibTrans" cxnId="{1DF703BE-5559-4CDC-9547-5F567084BC96}">
      <dgm:prSet/>
      <dgm:spPr/>
      <dgm:t>
        <a:bodyPr/>
        <a:lstStyle/>
        <a:p>
          <a:endParaRPr lang="en-US"/>
        </a:p>
      </dgm:t>
    </dgm:pt>
    <dgm:pt modelId="{89BE94D1-332A-492B-8B79-18394DD67BB4}">
      <dgm:prSet/>
      <dgm:spPr>
        <a:solidFill>
          <a:srgbClr val="FFC000"/>
        </a:solidFill>
      </dgm:spPr>
      <dgm:t>
        <a:bodyPr/>
        <a:lstStyle/>
        <a:p>
          <a:r>
            <a:rPr lang="ka-GE" b="0" dirty="0" smtClean="0">
              <a:solidFill>
                <a:schemeClr val="tx1"/>
              </a:solidFill>
            </a:rPr>
            <a:t>ენერგოეფექტურობის გაზრდა საჯარო შენობებში-სკოლებში, რომლებიც ცენტრალური ხელისუფლების მფლობელობაშია</a:t>
          </a:r>
          <a:endParaRPr lang="en-US" b="0" dirty="0">
            <a:solidFill>
              <a:schemeClr val="tx1"/>
            </a:solidFill>
          </a:endParaRPr>
        </a:p>
      </dgm:t>
    </dgm:pt>
    <dgm:pt modelId="{78A13779-6078-47C4-976E-CAD41988EDA1}" type="parTrans" cxnId="{13DA82D6-26F1-4B7A-9ED2-D9AE226AACBA}">
      <dgm:prSet/>
      <dgm:spPr/>
      <dgm:t>
        <a:bodyPr/>
        <a:lstStyle/>
        <a:p>
          <a:endParaRPr lang="en-US"/>
        </a:p>
      </dgm:t>
    </dgm:pt>
    <dgm:pt modelId="{0627E102-8D39-4862-B59A-7E5DDF27FCCE}" type="sibTrans" cxnId="{13DA82D6-26F1-4B7A-9ED2-D9AE226AACBA}">
      <dgm:prSet/>
      <dgm:spPr/>
      <dgm:t>
        <a:bodyPr/>
        <a:lstStyle/>
        <a:p>
          <a:endParaRPr lang="en-US"/>
        </a:p>
      </dgm:t>
    </dgm:pt>
    <dgm:pt modelId="{B65EE9A0-B131-42A9-9DBE-A3DA8C449E13}">
      <dgm:prSet/>
      <dgm:spPr>
        <a:solidFill>
          <a:schemeClr val="accent2"/>
        </a:solidFill>
      </dgm:spPr>
      <dgm:t>
        <a:bodyPr/>
        <a:lstStyle/>
        <a:p>
          <a:r>
            <a:rPr lang="ka-GE" b="0" dirty="0" smtClean="0">
              <a:solidFill>
                <a:schemeClr val="tx1"/>
              </a:solidFill>
            </a:rPr>
            <a:t>ენერგოეფექტურობის გაზრდა საჯარო შენობებში -  საბავშვო ბაღებში, რომლებიც არ არის ცენტრალური ხელისუფლების მფლობელობაში</a:t>
          </a:r>
          <a:endParaRPr lang="en-US" b="0" dirty="0">
            <a:solidFill>
              <a:schemeClr val="tx1"/>
            </a:solidFill>
          </a:endParaRPr>
        </a:p>
      </dgm:t>
    </dgm:pt>
    <dgm:pt modelId="{B4FBD31C-AD41-4B00-982C-4053CD458120}" type="parTrans" cxnId="{952D1327-690B-45EF-987B-9C4D1D28CF55}">
      <dgm:prSet/>
      <dgm:spPr/>
      <dgm:t>
        <a:bodyPr/>
        <a:lstStyle/>
        <a:p>
          <a:endParaRPr lang="en-US"/>
        </a:p>
      </dgm:t>
    </dgm:pt>
    <dgm:pt modelId="{F7224D72-6A24-4697-A327-EBEC6ACDC4EE}" type="sibTrans" cxnId="{952D1327-690B-45EF-987B-9C4D1D28CF55}">
      <dgm:prSet/>
      <dgm:spPr/>
      <dgm:t>
        <a:bodyPr/>
        <a:lstStyle/>
        <a:p>
          <a:endParaRPr lang="en-US"/>
        </a:p>
      </dgm:t>
    </dgm:pt>
    <dgm:pt modelId="{6DBA822B-AB65-415E-8BFC-3336E5506EEF}">
      <dgm:prSet/>
      <dgm:spPr>
        <a:solidFill>
          <a:schemeClr val="tx2"/>
        </a:solidFill>
      </dgm:spPr>
      <dgm:t>
        <a:bodyPr/>
        <a:lstStyle/>
        <a:p>
          <a:r>
            <a:rPr lang="ka-GE" b="0" dirty="0" smtClean="0"/>
            <a:t>მწვანე შესყიდვები ენერგოეფექტურობისთვის</a:t>
          </a:r>
          <a:endParaRPr lang="en-US" b="0" dirty="0">
            <a:solidFill>
              <a:schemeClr val="tx1"/>
            </a:solidFill>
          </a:endParaRPr>
        </a:p>
      </dgm:t>
    </dgm:pt>
    <dgm:pt modelId="{3DD44A62-3DAD-4647-A7D4-1DFA2F5498E9}" type="parTrans" cxnId="{055BE1D1-A022-4E17-B60E-9C5B85F920E0}">
      <dgm:prSet/>
      <dgm:spPr/>
      <dgm:t>
        <a:bodyPr/>
        <a:lstStyle/>
        <a:p>
          <a:endParaRPr lang="en-US"/>
        </a:p>
      </dgm:t>
    </dgm:pt>
    <dgm:pt modelId="{DCF35127-FA28-4EC5-809A-2B94176138C8}" type="sibTrans" cxnId="{055BE1D1-A022-4E17-B60E-9C5B85F920E0}">
      <dgm:prSet/>
      <dgm:spPr/>
      <dgm:t>
        <a:bodyPr/>
        <a:lstStyle/>
        <a:p>
          <a:endParaRPr lang="en-US"/>
        </a:p>
      </dgm:t>
    </dgm:pt>
    <dgm:pt modelId="{54C217D4-2878-4AAB-BBDF-8EF6A5A2BEEB}">
      <dgm:prSet/>
      <dgm:spPr>
        <a:solidFill>
          <a:schemeClr val="tx2"/>
        </a:solidFill>
      </dgm:spPr>
      <dgm:t>
        <a:bodyPr/>
        <a:lstStyle/>
        <a:p>
          <a:r>
            <a:rPr lang="ka-GE" b="0" dirty="0" smtClean="0"/>
            <a:t>ენერგოეფექტურობის გაზრდა საჯარო შენობებში -  რომლებიც არ არის ცენტრალური ხელისუფლების მფლობელობაში (არა საბავშვო ბაღებში)</a:t>
          </a:r>
          <a:endParaRPr lang="en-US" b="0" dirty="0">
            <a:solidFill>
              <a:schemeClr val="bg1"/>
            </a:solidFill>
          </a:endParaRPr>
        </a:p>
      </dgm:t>
    </dgm:pt>
    <dgm:pt modelId="{17CF945A-7E17-4BAF-A1D3-A838F9888CF9}" type="sibTrans" cxnId="{3DC68B95-78EA-4912-BCEB-B941B4839280}">
      <dgm:prSet/>
      <dgm:spPr/>
      <dgm:t>
        <a:bodyPr/>
        <a:lstStyle/>
        <a:p>
          <a:endParaRPr lang="en-US"/>
        </a:p>
      </dgm:t>
    </dgm:pt>
    <dgm:pt modelId="{8556E818-2F4D-46C4-A408-38B0A3465F3D}" type="parTrans" cxnId="{3DC68B95-78EA-4912-BCEB-B941B4839280}">
      <dgm:prSet/>
      <dgm:spPr/>
      <dgm:t>
        <a:bodyPr/>
        <a:lstStyle/>
        <a:p>
          <a:endParaRPr lang="en-US"/>
        </a:p>
      </dgm:t>
    </dgm:pt>
    <dgm:pt modelId="{DE360060-933C-4BAF-9ABF-ED9392403876}">
      <dgm:prSet/>
      <dgm:spPr/>
      <dgm:t>
        <a:bodyPr/>
        <a:lstStyle/>
        <a:p>
          <a:r>
            <a:rPr lang="en-GB" b="0" dirty="0" smtClean="0"/>
            <a:t> </a:t>
          </a:r>
          <a:r>
            <a:rPr lang="ka-GE" b="0" dirty="0" smtClean="0"/>
            <a:t>დაბალი ენერგიის მოხმარების პილოტური პროექტი საჯარო სექტორის შენობებისთვის</a:t>
          </a:r>
          <a:endParaRPr lang="en-US" b="0" dirty="0"/>
        </a:p>
      </dgm:t>
    </dgm:pt>
    <dgm:pt modelId="{156075C0-8A7A-411A-90DA-1DA84F026ECE}" type="parTrans" cxnId="{75D800A4-8E7D-485B-8DA4-7DC047D035BC}">
      <dgm:prSet/>
      <dgm:spPr/>
      <dgm:t>
        <a:bodyPr/>
        <a:lstStyle/>
        <a:p>
          <a:endParaRPr lang="en-GB"/>
        </a:p>
      </dgm:t>
    </dgm:pt>
    <dgm:pt modelId="{490EC05E-FFFC-4312-89A4-1AD3EAFF159D}" type="sibTrans" cxnId="{75D800A4-8E7D-485B-8DA4-7DC047D035BC}">
      <dgm:prSet/>
      <dgm:spPr/>
      <dgm:t>
        <a:bodyPr/>
        <a:lstStyle/>
        <a:p>
          <a:endParaRPr lang="en-GB"/>
        </a:p>
      </dgm:t>
    </dgm:pt>
    <dgm:pt modelId="{54E54E33-AE49-4F29-8BEE-7CEA816DB723}">
      <dgm:prSet/>
      <dgm:spPr>
        <a:noFill/>
      </dgm:spPr>
      <dgm:t>
        <a:bodyPr/>
        <a:lstStyle/>
        <a:p>
          <a:pPr algn="r"/>
          <a:r>
            <a:rPr lang="en-US" dirty="0" smtClean="0">
              <a:solidFill>
                <a:schemeClr val="tx1"/>
              </a:solidFill>
            </a:rPr>
            <a:t>P-9	</a:t>
          </a:r>
          <a:endParaRPr lang="en-US" dirty="0">
            <a:solidFill>
              <a:schemeClr val="tx1"/>
            </a:solidFill>
          </a:endParaRPr>
        </a:p>
      </dgm:t>
    </dgm:pt>
    <dgm:pt modelId="{7DB931DB-0A53-4C83-BBA5-950C211865F8}" type="parTrans" cxnId="{A14A6E45-F026-49B1-8DBC-18B5904ABCCA}">
      <dgm:prSet/>
      <dgm:spPr/>
      <dgm:t>
        <a:bodyPr/>
        <a:lstStyle/>
        <a:p>
          <a:endParaRPr lang="en-GB"/>
        </a:p>
      </dgm:t>
    </dgm:pt>
    <dgm:pt modelId="{A751CEC0-3EC5-4A7A-BA9E-8B1F0C029645}" type="sibTrans" cxnId="{A14A6E45-F026-49B1-8DBC-18B5904ABCCA}">
      <dgm:prSet/>
      <dgm:spPr/>
      <dgm:t>
        <a:bodyPr/>
        <a:lstStyle/>
        <a:p>
          <a:endParaRPr lang="en-GB"/>
        </a:p>
      </dgm:t>
    </dgm:pt>
    <dgm:pt modelId="{A605FBD2-0A1E-4EAA-81F5-39E7F3218476}">
      <dgm:prSet/>
      <dgm:spPr>
        <a:solidFill>
          <a:schemeClr val="accent2"/>
        </a:solidFill>
      </dgm:spPr>
      <dgm:t>
        <a:bodyPr/>
        <a:lstStyle/>
        <a:p>
          <a:r>
            <a:rPr lang="hr-HR" b="0" dirty="0" smtClean="0">
              <a:solidFill>
                <a:schemeClr val="tx1"/>
              </a:solidFill>
            </a:rPr>
            <a:t>ქუჩის/გარე განათების ე</a:t>
          </a:r>
          <a:r>
            <a:rPr lang="ka-GE" b="0" dirty="0" smtClean="0">
              <a:solidFill>
                <a:schemeClr val="tx1"/>
              </a:solidFill>
            </a:rPr>
            <a:t>ნერგოეფექტურობის </a:t>
          </a:r>
          <a:r>
            <a:rPr lang="hr-HR" b="0" dirty="0" smtClean="0">
              <a:solidFill>
                <a:schemeClr val="tx1"/>
              </a:solidFill>
            </a:rPr>
            <a:t>გაუმჯობესება</a:t>
          </a:r>
          <a:endParaRPr lang="en-US" b="0" dirty="0">
            <a:solidFill>
              <a:schemeClr val="tx1"/>
            </a:solidFill>
          </a:endParaRPr>
        </a:p>
      </dgm:t>
    </dgm:pt>
    <dgm:pt modelId="{F1916CFE-DE9A-45E2-AD71-5E0325D5FC10}" type="parTrans" cxnId="{B3D123DA-E9AA-4CC3-89DD-3A6114AB9C9C}">
      <dgm:prSet/>
      <dgm:spPr/>
      <dgm:t>
        <a:bodyPr/>
        <a:lstStyle/>
        <a:p>
          <a:endParaRPr lang="en-GB"/>
        </a:p>
      </dgm:t>
    </dgm:pt>
    <dgm:pt modelId="{2A0A4317-C4FA-43DC-BB90-B27879F7F539}" type="sibTrans" cxnId="{B3D123DA-E9AA-4CC3-89DD-3A6114AB9C9C}">
      <dgm:prSet/>
      <dgm:spPr/>
      <dgm:t>
        <a:bodyPr/>
        <a:lstStyle/>
        <a:p>
          <a:endParaRPr lang="en-GB"/>
        </a:p>
      </dgm:t>
    </dgm:pt>
    <dgm:pt modelId="{1B36292C-762E-48D6-9E49-1883A33316D2}" type="pres">
      <dgm:prSet presAssocID="{9C459102-C8B5-44C1-B631-ADC70776FC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D6D2EAA-4232-40B9-99B9-48BFC0E043E1}" type="pres">
      <dgm:prSet presAssocID="{FEAABEEC-CBB4-47EE-BFBC-9862D476BBAC}" presName="linNode" presStyleCnt="0"/>
      <dgm:spPr/>
    </dgm:pt>
    <dgm:pt modelId="{FA18EDFC-A496-4EC2-B32E-239D80EB92E4}" type="pres">
      <dgm:prSet presAssocID="{FEAABEEC-CBB4-47EE-BFBC-9862D476BBAC}" presName="parTx" presStyleLbl="revTx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10F0F7-DF7C-4A9C-A91A-CCC5E17FFB7D}" type="pres">
      <dgm:prSet presAssocID="{FEAABEEC-CBB4-47EE-BFBC-9862D476BBAC}" presName="bracket" presStyleLbl="parChTrans1D1" presStyleIdx="0" presStyleCnt="9" custLinFactX="-36586" custLinFactNeighborX="-100000"/>
      <dgm:spPr/>
    </dgm:pt>
    <dgm:pt modelId="{B47CF802-EF56-4644-9366-5EA09D25C5EA}" type="pres">
      <dgm:prSet presAssocID="{FEAABEEC-CBB4-47EE-BFBC-9862D476BBAC}" presName="spH" presStyleCnt="0"/>
      <dgm:spPr/>
    </dgm:pt>
    <dgm:pt modelId="{3537E6B0-7A0D-40EB-B538-575A23C8179D}" type="pres">
      <dgm:prSet presAssocID="{FEAABEEC-CBB4-47EE-BFBC-9862D476BBAC}" presName="desTx" presStyleLbl="node1" presStyleIdx="0" presStyleCnt="9" custScaleX="116944" custLinFactX="-2504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53F670-A230-4C0C-BC2F-50C8207EE6FE}" type="pres">
      <dgm:prSet presAssocID="{5F64AECE-CBC3-43CE-9C56-9F3AE25E4DD7}" presName="spV" presStyleCnt="0"/>
      <dgm:spPr/>
    </dgm:pt>
    <dgm:pt modelId="{CBB83F57-1394-4DAD-AB4A-7EBF8ECD6B2D}" type="pres">
      <dgm:prSet presAssocID="{18BA3D6A-095D-4D42-A3CF-0D70C8A20D6F}" presName="linNode" presStyleCnt="0"/>
      <dgm:spPr/>
    </dgm:pt>
    <dgm:pt modelId="{0051B0DC-148C-4ACA-8CE2-24D58F175541}" type="pres">
      <dgm:prSet presAssocID="{18BA3D6A-095D-4D42-A3CF-0D70C8A20D6F}" presName="parTx" presStyleLbl="revTx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E7DFF2-E7C4-485E-8FFD-3E189CD7D06D}" type="pres">
      <dgm:prSet presAssocID="{18BA3D6A-095D-4D42-A3CF-0D70C8A20D6F}" presName="bracket" presStyleLbl="parChTrans1D1" presStyleIdx="1" presStyleCnt="9" custLinFactX="-36662" custLinFactNeighborX="-100000"/>
      <dgm:spPr/>
    </dgm:pt>
    <dgm:pt modelId="{38FB2F22-F3DF-4C4A-8702-ECA5DEDA133B}" type="pres">
      <dgm:prSet presAssocID="{18BA3D6A-095D-4D42-A3CF-0D70C8A20D6F}" presName="spH" presStyleCnt="0"/>
      <dgm:spPr/>
    </dgm:pt>
    <dgm:pt modelId="{19B9B4BA-6544-46F2-9268-4AFC82D0CA74}" type="pres">
      <dgm:prSet presAssocID="{18BA3D6A-095D-4D42-A3CF-0D70C8A20D6F}" presName="desTx" presStyleLbl="node1" presStyleIdx="1" presStyleCnt="9" custScaleX="116944" custLinFactX="-2510" custLinFactNeighborX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8B0580-DA80-4D5B-9245-F829E06E3FB0}" type="pres">
      <dgm:prSet presAssocID="{0D94EA08-8CF3-4E51-B0B1-F768B66BA6F2}" presName="spV" presStyleCnt="0"/>
      <dgm:spPr/>
    </dgm:pt>
    <dgm:pt modelId="{98F173B0-003C-4476-85EF-1DD722AF4233}" type="pres">
      <dgm:prSet presAssocID="{F3BB97BD-25B3-4181-8BB7-89399BADC503}" presName="linNode" presStyleCnt="0"/>
      <dgm:spPr/>
    </dgm:pt>
    <dgm:pt modelId="{C09E7F1C-30D7-432D-A46D-0230E83BFC88}" type="pres">
      <dgm:prSet presAssocID="{F3BB97BD-25B3-4181-8BB7-89399BADC503}" presName="parTx" presStyleLbl="revTx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728220-AFC8-4A82-8CBA-5EAED2911D37}" type="pres">
      <dgm:prSet presAssocID="{F3BB97BD-25B3-4181-8BB7-89399BADC503}" presName="bracket" presStyleLbl="parChTrans1D1" presStyleIdx="2" presStyleCnt="9" custLinFactX="-36662" custLinFactNeighborX="-100000"/>
      <dgm:spPr/>
    </dgm:pt>
    <dgm:pt modelId="{309A7F7B-420A-4647-8B27-1B7007EB2056}" type="pres">
      <dgm:prSet presAssocID="{F3BB97BD-25B3-4181-8BB7-89399BADC503}" presName="spH" presStyleCnt="0"/>
      <dgm:spPr/>
    </dgm:pt>
    <dgm:pt modelId="{90920C3F-793E-4BB6-9B15-CBABA304FA38}" type="pres">
      <dgm:prSet presAssocID="{F3BB97BD-25B3-4181-8BB7-89399BADC503}" presName="desTx" presStyleLbl="node1" presStyleIdx="2" presStyleCnt="9" custScaleX="116944" custLinFactX="-2510" custLinFactNeighborX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770B9A3-3955-4757-AE52-2B6DB3C93B03}" type="pres">
      <dgm:prSet presAssocID="{ABE8657F-12A8-4F21-974E-81DBE2B8203F}" presName="spV" presStyleCnt="0"/>
      <dgm:spPr/>
    </dgm:pt>
    <dgm:pt modelId="{25BAF525-2BFE-4496-9487-59AEF2E01EB7}" type="pres">
      <dgm:prSet presAssocID="{10D7BE4F-18B8-4DB6-8515-6303FE66B90D}" presName="linNode" presStyleCnt="0"/>
      <dgm:spPr/>
    </dgm:pt>
    <dgm:pt modelId="{1A64A719-831E-43EF-8BD7-DAA69105ABC1}" type="pres">
      <dgm:prSet presAssocID="{10D7BE4F-18B8-4DB6-8515-6303FE66B90D}" presName="parTx" presStyleLbl="revTx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283755-4B17-4736-A0AE-CADF9ECDCC77}" type="pres">
      <dgm:prSet presAssocID="{10D7BE4F-18B8-4DB6-8515-6303FE66B90D}" presName="bracket" presStyleLbl="parChTrans1D1" presStyleIdx="3" presStyleCnt="9" custLinFactX="-36662" custLinFactNeighborX="-100000"/>
      <dgm:spPr/>
    </dgm:pt>
    <dgm:pt modelId="{997FFC7A-F325-49BA-9791-B46A9E13F6A3}" type="pres">
      <dgm:prSet presAssocID="{10D7BE4F-18B8-4DB6-8515-6303FE66B90D}" presName="spH" presStyleCnt="0"/>
      <dgm:spPr/>
    </dgm:pt>
    <dgm:pt modelId="{350F44F6-3E9C-453F-B041-09B6FA77548C}" type="pres">
      <dgm:prSet presAssocID="{10D7BE4F-18B8-4DB6-8515-6303FE66B90D}" presName="desTx" presStyleLbl="node1" presStyleIdx="3" presStyleCnt="9" custScaleX="116944" custLinFactX="-2510" custLinFactNeighborX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5F2D79-D57F-41E5-91FE-E1852740BB46}" type="pres">
      <dgm:prSet presAssocID="{ED8DD75F-9024-4AD3-8578-56EF75CBCCCE}" presName="spV" presStyleCnt="0"/>
      <dgm:spPr/>
    </dgm:pt>
    <dgm:pt modelId="{DDF7FC04-101C-4DD8-9B5F-5A729B20179A}" type="pres">
      <dgm:prSet presAssocID="{449C276D-E867-45C2-B654-C084B210A2E1}" presName="linNode" presStyleCnt="0"/>
      <dgm:spPr/>
    </dgm:pt>
    <dgm:pt modelId="{89C40610-40AD-47F1-B7B1-4D6F46D9A288}" type="pres">
      <dgm:prSet presAssocID="{449C276D-E867-45C2-B654-C084B210A2E1}" presName="parTx" presStyleLbl="revTx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CF82DD-6F5D-43F6-91C5-555F3E7B75BA}" type="pres">
      <dgm:prSet presAssocID="{449C276D-E867-45C2-B654-C084B210A2E1}" presName="bracket" presStyleLbl="parChTrans1D1" presStyleIdx="4" presStyleCnt="9" custLinFactX="-36586" custLinFactNeighborX="-100000"/>
      <dgm:spPr/>
    </dgm:pt>
    <dgm:pt modelId="{C3C92DBE-E92B-4928-95D2-3CE9EBB7BC7F}" type="pres">
      <dgm:prSet presAssocID="{449C276D-E867-45C2-B654-C084B210A2E1}" presName="spH" presStyleCnt="0"/>
      <dgm:spPr/>
    </dgm:pt>
    <dgm:pt modelId="{E181260F-5472-4FAC-AC1F-C556FAFED835}" type="pres">
      <dgm:prSet presAssocID="{449C276D-E867-45C2-B654-C084B210A2E1}" presName="desTx" presStyleLbl="node1" presStyleIdx="4" presStyleCnt="9" custScaleX="116944" custLinFactX="-2504" custLinFactNeighborX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1CAA24-2A87-4D9F-9CB9-C1309A6C1697}" type="pres">
      <dgm:prSet presAssocID="{75EB35A1-8BF4-4179-A488-9C60F1C9167F}" presName="spV" presStyleCnt="0"/>
      <dgm:spPr/>
    </dgm:pt>
    <dgm:pt modelId="{2159DE43-139F-4060-8A08-0BD4C2B8A519}" type="pres">
      <dgm:prSet presAssocID="{CCE886DD-587C-4454-93D8-BED2AF369881}" presName="linNode" presStyleCnt="0"/>
      <dgm:spPr/>
    </dgm:pt>
    <dgm:pt modelId="{AC90D59E-8B83-4269-AAAB-7BC098E7AAB4}" type="pres">
      <dgm:prSet presAssocID="{CCE886DD-587C-4454-93D8-BED2AF369881}" presName="parTx" presStyleLbl="revTx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9C87E9-04C4-45E1-B263-18DC9B5ED33B}" type="pres">
      <dgm:prSet presAssocID="{CCE886DD-587C-4454-93D8-BED2AF369881}" presName="bracket" presStyleLbl="parChTrans1D1" presStyleIdx="5" presStyleCnt="9" custLinFactX="-36662" custLinFactNeighborX="-100000"/>
      <dgm:spPr/>
    </dgm:pt>
    <dgm:pt modelId="{BFFF99C1-5D28-4A8B-B03B-924D5C6C14DC}" type="pres">
      <dgm:prSet presAssocID="{CCE886DD-587C-4454-93D8-BED2AF369881}" presName="spH" presStyleCnt="0"/>
      <dgm:spPr/>
    </dgm:pt>
    <dgm:pt modelId="{6BB8BF59-2E6F-465A-810A-8364CDC8B13B}" type="pres">
      <dgm:prSet presAssocID="{CCE886DD-587C-4454-93D8-BED2AF369881}" presName="desTx" presStyleLbl="node1" presStyleIdx="5" presStyleCnt="9" custScaleX="116944" custLinFactX="-2510" custLinFactNeighborX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5028AB-3B4A-4765-A92D-9F16F12AEC6C}" type="pres">
      <dgm:prSet presAssocID="{25A573CA-7A06-48DB-AB08-E89E0CBD6DE5}" presName="spV" presStyleCnt="0"/>
      <dgm:spPr/>
    </dgm:pt>
    <dgm:pt modelId="{A0AF9821-4B8D-40E7-8BB5-18834549BD49}" type="pres">
      <dgm:prSet presAssocID="{6F8A4325-3F02-4E1E-9248-DFBB81C501FC}" presName="linNode" presStyleCnt="0"/>
      <dgm:spPr/>
    </dgm:pt>
    <dgm:pt modelId="{B6E1A88E-239E-4F73-AE92-163C8A3439D0}" type="pres">
      <dgm:prSet presAssocID="{6F8A4325-3F02-4E1E-9248-DFBB81C501FC}" presName="parTx" presStyleLbl="revTx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A2A5A1-B527-4F96-AFF2-98479BE13FC8}" type="pres">
      <dgm:prSet presAssocID="{6F8A4325-3F02-4E1E-9248-DFBB81C501FC}" presName="bracket" presStyleLbl="parChTrans1D1" presStyleIdx="6" presStyleCnt="9" custLinFactX="-36586" custLinFactNeighborX="-100000"/>
      <dgm:spPr/>
    </dgm:pt>
    <dgm:pt modelId="{7F4BE0E4-A197-4FF2-9742-A7D75A8B4CF9}" type="pres">
      <dgm:prSet presAssocID="{6F8A4325-3F02-4E1E-9248-DFBB81C501FC}" presName="spH" presStyleCnt="0"/>
      <dgm:spPr/>
    </dgm:pt>
    <dgm:pt modelId="{BE65F7DE-4820-48BC-84CC-EC40DF00C919}" type="pres">
      <dgm:prSet presAssocID="{6F8A4325-3F02-4E1E-9248-DFBB81C501FC}" presName="desTx" presStyleLbl="node1" presStyleIdx="6" presStyleCnt="9" custScaleX="116944" custLinFactX="-2504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E1536F-CE7B-4077-8D1A-F86E05C33F9E}" type="pres">
      <dgm:prSet presAssocID="{24B4A259-8DFF-45A4-8668-37B86679499F}" presName="spV" presStyleCnt="0"/>
      <dgm:spPr/>
    </dgm:pt>
    <dgm:pt modelId="{3D3FCEE5-6E4D-4313-97D1-6E630BB90B97}" type="pres">
      <dgm:prSet presAssocID="{60A15364-F245-4F0B-81D3-D2D136481A64}" presName="linNode" presStyleCnt="0"/>
      <dgm:spPr/>
    </dgm:pt>
    <dgm:pt modelId="{245C17CC-0E66-4209-8610-1AB1C0A20A29}" type="pres">
      <dgm:prSet presAssocID="{60A15364-F245-4F0B-81D3-D2D136481A64}" presName="parTx" presStyleLbl="revTx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9458B5-8CF9-4A35-A481-0ADFBB652D91}" type="pres">
      <dgm:prSet presAssocID="{60A15364-F245-4F0B-81D3-D2D136481A64}" presName="bracket" presStyleLbl="parChTrans1D1" presStyleIdx="7" presStyleCnt="9" custLinFactX="-36662" custLinFactNeighborX="-100000"/>
      <dgm:spPr/>
      <dgm:t>
        <a:bodyPr/>
        <a:lstStyle/>
        <a:p>
          <a:endParaRPr lang="en-US"/>
        </a:p>
      </dgm:t>
    </dgm:pt>
    <dgm:pt modelId="{67970897-CB1A-4092-B014-621973C8A2E7}" type="pres">
      <dgm:prSet presAssocID="{60A15364-F245-4F0B-81D3-D2D136481A64}" presName="spH" presStyleCnt="0"/>
      <dgm:spPr/>
    </dgm:pt>
    <dgm:pt modelId="{3B4F5EB4-0A19-4D97-A8BC-2BEEBB58DB29}" type="pres">
      <dgm:prSet presAssocID="{60A15364-F245-4F0B-81D3-D2D136481A64}" presName="desTx" presStyleLbl="node1" presStyleIdx="7" presStyleCnt="9" custScaleX="116944" custLinFactX="-2510" custLinFactNeighborX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A30EDB-9AE2-4F81-BFDB-60BD98318059}" type="pres">
      <dgm:prSet presAssocID="{EA096CA1-2ADE-49A1-945C-C57B567150EA}" presName="spV" presStyleCnt="0"/>
      <dgm:spPr/>
    </dgm:pt>
    <dgm:pt modelId="{472FA65A-C316-41D3-BF15-4FBCF4BBDAB9}" type="pres">
      <dgm:prSet presAssocID="{54E54E33-AE49-4F29-8BEE-7CEA816DB723}" presName="linNode" presStyleCnt="0"/>
      <dgm:spPr/>
    </dgm:pt>
    <dgm:pt modelId="{670417B8-B275-4D02-A54E-1E8C187659E8}" type="pres">
      <dgm:prSet presAssocID="{54E54E33-AE49-4F29-8BEE-7CEA816DB723}" presName="parTx" presStyleLbl="revTx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2F8CB1D-1337-4E1A-BDF4-F2F829D05304}" type="pres">
      <dgm:prSet presAssocID="{54E54E33-AE49-4F29-8BEE-7CEA816DB723}" presName="bracket" presStyleLbl="parChTrans1D1" presStyleIdx="8" presStyleCnt="9" custLinFactX="-35685" custLinFactNeighborX="-100000" custLinFactNeighborY="788"/>
      <dgm:spPr/>
    </dgm:pt>
    <dgm:pt modelId="{E299C4A9-AB05-40A8-A96B-909F4D015376}" type="pres">
      <dgm:prSet presAssocID="{54E54E33-AE49-4F29-8BEE-7CEA816DB723}" presName="spH" presStyleCnt="0"/>
      <dgm:spPr/>
    </dgm:pt>
    <dgm:pt modelId="{8A6E8400-25B4-4C6E-91AC-D98CB695BA71}" type="pres">
      <dgm:prSet presAssocID="{54E54E33-AE49-4F29-8BEE-7CEA816DB723}" presName="desTx" presStyleLbl="node1" presStyleIdx="8" presStyleCnt="9" custScaleX="116944" custLinFactX="-2510" custLinFactNeighborX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678D130-7026-45B4-B00E-9B2C1B18710F}" type="presOf" srcId="{155851F0-4D92-42F2-BE82-E7D9CAA54497}" destId="{E181260F-5472-4FAC-AC1F-C556FAFED835}" srcOrd="0" destOrd="0" presId="urn:diagrams.loki3.com/BracketList"/>
    <dgm:cxn modelId="{99017B92-D8F3-4C7E-A474-DDA573A7B053}" type="presOf" srcId="{FEAABEEC-CBB4-47EE-BFBC-9862D476BBAC}" destId="{FA18EDFC-A496-4EC2-B32E-239D80EB92E4}" srcOrd="0" destOrd="0" presId="urn:diagrams.loki3.com/BracketList"/>
    <dgm:cxn modelId="{191D8674-5712-4598-BD7A-6573BACC3A87}" srcId="{9C459102-C8B5-44C1-B631-ADC70776FCAE}" destId="{CCE886DD-587C-4454-93D8-BED2AF369881}" srcOrd="5" destOrd="0" parTransId="{8F4A1B44-6C82-4F08-8866-EECA1D3EB377}" sibTransId="{25A573CA-7A06-48DB-AB08-E89E0CBD6DE5}"/>
    <dgm:cxn modelId="{8CF059D0-CFFD-4A7E-9729-CDCCE4E47428}" type="presOf" srcId="{47F75170-7A96-43CC-9870-6D21A1FCC124}" destId="{3537E6B0-7A0D-40EB-B538-575A23C8179D}" srcOrd="0" destOrd="0" presId="urn:diagrams.loki3.com/BracketList"/>
    <dgm:cxn modelId="{09896B57-D079-48BD-B891-38CE993E3280}" type="presOf" srcId="{60A15364-F245-4F0B-81D3-D2D136481A64}" destId="{245C17CC-0E66-4209-8610-1AB1C0A20A29}" srcOrd="0" destOrd="0" presId="urn:diagrams.loki3.com/BracketList"/>
    <dgm:cxn modelId="{1C083857-5C1A-4F13-A907-08C97C39A5D1}" type="presOf" srcId="{449C276D-E867-45C2-B654-C084B210A2E1}" destId="{89C40610-40AD-47F1-B7B1-4D6F46D9A288}" srcOrd="0" destOrd="0" presId="urn:diagrams.loki3.com/BracketList"/>
    <dgm:cxn modelId="{2A6F3C2E-DC9A-42BE-B767-926141D67CA3}" srcId="{9C459102-C8B5-44C1-B631-ADC70776FCAE}" destId="{449C276D-E867-45C2-B654-C084B210A2E1}" srcOrd="4" destOrd="0" parTransId="{07AF1189-3220-4B4C-A637-1AC88270C632}" sibTransId="{75EB35A1-8BF4-4179-A488-9C60F1C9167F}"/>
    <dgm:cxn modelId="{FE849A10-34A0-4E68-BE3D-6A1DF765681A}" type="presOf" srcId="{89BE94D1-332A-492B-8B79-18394DD67BB4}" destId="{350F44F6-3E9C-453F-B041-09B6FA77548C}" srcOrd="0" destOrd="0" presId="urn:diagrams.loki3.com/BracketList"/>
    <dgm:cxn modelId="{3F0FF346-58E8-44BB-9C43-9E94E40E32A1}" srcId="{FEAABEEC-CBB4-47EE-BFBC-9862D476BBAC}" destId="{47F75170-7A96-43CC-9870-6D21A1FCC124}" srcOrd="0" destOrd="0" parTransId="{BBA9D74E-598D-4612-824E-78D45E6AC20C}" sibTransId="{A7C815D9-5675-42A6-93F7-EDD5D8DAE20F}"/>
    <dgm:cxn modelId="{A1EB084B-1F96-4FAE-9138-F5D66CBD4BFB}" type="presOf" srcId="{54C217D4-2878-4AAB-BBDF-8EF6A5A2BEEB}" destId="{BE65F7DE-4820-48BC-84CC-EC40DF00C919}" srcOrd="0" destOrd="0" presId="urn:diagrams.loki3.com/BracketList"/>
    <dgm:cxn modelId="{8F7D4759-C231-4953-ACBE-8562F8D9B8D0}" type="presOf" srcId="{DE360060-933C-4BAF-9ABF-ED9392403876}" destId="{19B9B4BA-6544-46F2-9268-4AFC82D0CA74}" srcOrd="0" destOrd="0" presId="urn:diagrams.loki3.com/BracketList"/>
    <dgm:cxn modelId="{3DC68B95-78EA-4912-BCEB-B941B4839280}" srcId="{6F8A4325-3F02-4E1E-9248-DFBB81C501FC}" destId="{54C217D4-2878-4AAB-BBDF-8EF6A5A2BEEB}" srcOrd="0" destOrd="0" parTransId="{8556E818-2F4D-46C4-A408-38B0A3465F3D}" sibTransId="{17CF945A-7E17-4BAF-A1D3-A838F9888CF9}"/>
    <dgm:cxn modelId="{5009FEFD-9BB8-458B-BDA1-552D5CC09A4F}" type="presOf" srcId="{849F9A4B-BCE7-4CF6-912B-BD218CC09468}" destId="{90920C3F-793E-4BB6-9B15-CBABA304FA38}" srcOrd="0" destOrd="0" presId="urn:diagrams.loki3.com/BracketList"/>
    <dgm:cxn modelId="{B0F11CD0-61D2-4E7E-9B41-32A224F41F93}" srcId="{9C459102-C8B5-44C1-B631-ADC70776FCAE}" destId="{10D7BE4F-18B8-4DB6-8515-6303FE66B90D}" srcOrd="3" destOrd="0" parTransId="{1F401DB2-3305-4885-A661-EE9F49411226}" sibTransId="{ED8DD75F-9024-4AD3-8578-56EF75CBCCCE}"/>
    <dgm:cxn modelId="{3C8FFAE7-CE00-4761-855C-BA22864C63A9}" srcId="{9C459102-C8B5-44C1-B631-ADC70776FCAE}" destId="{6F8A4325-3F02-4E1E-9248-DFBB81C501FC}" srcOrd="6" destOrd="0" parTransId="{66E6C6F3-2C3A-4727-8487-A7C253DB5110}" sibTransId="{24B4A259-8DFF-45A4-8668-37B86679499F}"/>
    <dgm:cxn modelId="{82E937EC-B12B-439B-8461-0015714F1039}" type="presOf" srcId="{54E54E33-AE49-4F29-8BEE-7CEA816DB723}" destId="{670417B8-B275-4D02-A54E-1E8C187659E8}" srcOrd="0" destOrd="0" presId="urn:diagrams.loki3.com/BracketList"/>
    <dgm:cxn modelId="{13DCBFC1-B051-4290-81B2-EB59DC89A95E}" type="presOf" srcId="{CCE886DD-587C-4454-93D8-BED2AF369881}" destId="{AC90D59E-8B83-4269-AAAB-7BC098E7AAB4}" srcOrd="0" destOrd="0" presId="urn:diagrams.loki3.com/BracketList"/>
    <dgm:cxn modelId="{84A6CD0B-332B-4F3B-9A89-4E9B342935DA}" srcId="{9C459102-C8B5-44C1-B631-ADC70776FCAE}" destId="{60A15364-F245-4F0B-81D3-D2D136481A64}" srcOrd="7" destOrd="0" parTransId="{6C9FA5C4-88FB-44F7-86A4-1ABE82486E91}" sibTransId="{EA096CA1-2ADE-49A1-945C-C57B567150EA}"/>
    <dgm:cxn modelId="{4505C23F-7038-4C7D-A219-D4256A504CCC}" srcId="{449C276D-E867-45C2-B654-C084B210A2E1}" destId="{155851F0-4D92-42F2-BE82-E7D9CAA54497}" srcOrd="0" destOrd="0" parTransId="{B2ACDCFF-A8F6-4B49-80BE-BA273636E2BC}" sibTransId="{31F05A36-FEAB-4462-849F-FB98AE045DFB}"/>
    <dgm:cxn modelId="{055BE1D1-A022-4E17-B60E-9C5B85F920E0}" srcId="{60A15364-F245-4F0B-81D3-D2D136481A64}" destId="{6DBA822B-AB65-415E-8BFC-3336E5506EEF}" srcOrd="0" destOrd="0" parTransId="{3DD44A62-3DAD-4647-A7D4-1DFA2F5498E9}" sibTransId="{DCF35127-FA28-4EC5-809A-2B94176138C8}"/>
    <dgm:cxn modelId="{5351E010-0EAC-4483-8FA3-B7DAF3CC2528}" type="presOf" srcId="{18BA3D6A-095D-4D42-A3CF-0D70C8A20D6F}" destId="{0051B0DC-148C-4ACA-8CE2-24D58F175541}" srcOrd="0" destOrd="0" presId="urn:diagrams.loki3.com/BracketList"/>
    <dgm:cxn modelId="{5F02FDEE-F98D-4F17-8AEC-D42FD96447ED}" srcId="{9C459102-C8B5-44C1-B631-ADC70776FCAE}" destId="{18BA3D6A-095D-4D42-A3CF-0D70C8A20D6F}" srcOrd="1" destOrd="0" parTransId="{6F1B40E9-BC77-4CF5-A592-1C61B39DF331}" sibTransId="{0D94EA08-8CF3-4E51-B0B1-F768B66BA6F2}"/>
    <dgm:cxn modelId="{75D800A4-8E7D-485B-8DA4-7DC047D035BC}" srcId="{18BA3D6A-095D-4D42-A3CF-0D70C8A20D6F}" destId="{DE360060-933C-4BAF-9ABF-ED9392403876}" srcOrd="0" destOrd="0" parTransId="{156075C0-8A7A-411A-90DA-1DA84F026ECE}" sibTransId="{490EC05E-FFFC-4312-89A4-1AD3EAFF159D}"/>
    <dgm:cxn modelId="{BAF95B2F-D874-4560-87A7-6D7083EF42FA}" srcId="{9C459102-C8B5-44C1-B631-ADC70776FCAE}" destId="{F3BB97BD-25B3-4181-8BB7-89399BADC503}" srcOrd="2" destOrd="0" parTransId="{DAED4D4D-FFFE-4BDE-BFC3-99C1EBBEB8DD}" sibTransId="{ABE8657F-12A8-4F21-974E-81DBE2B8203F}"/>
    <dgm:cxn modelId="{733137D7-6687-41CC-8FF0-AE3C67A740F1}" type="presOf" srcId="{9C459102-C8B5-44C1-B631-ADC70776FCAE}" destId="{1B36292C-762E-48D6-9E49-1883A33316D2}" srcOrd="0" destOrd="0" presId="urn:diagrams.loki3.com/BracketList"/>
    <dgm:cxn modelId="{59FA8598-92A9-4E68-9FF4-115A6F1B081F}" type="presOf" srcId="{F3BB97BD-25B3-4181-8BB7-89399BADC503}" destId="{C09E7F1C-30D7-432D-A46D-0230E83BFC88}" srcOrd="0" destOrd="0" presId="urn:diagrams.loki3.com/BracketList"/>
    <dgm:cxn modelId="{D02D9ACA-63BA-4FF6-988E-28D2CB0CE0FB}" srcId="{9C459102-C8B5-44C1-B631-ADC70776FCAE}" destId="{FEAABEEC-CBB4-47EE-BFBC-9862D476BBAC}" srcOrd="0" destOrd="0" parTransId="{260ADB17-2ECD-4514-9AC9-2537E203F1C4}" sibTransId="{5F64AECE-CBC3-43CE-9C56-9F3AE25E4DD7}"/>
    <dgm:cxn modelId="{13DA82D6-26F1-4B7A-9ED2-D9AE226AACBA}" srcId="{10D7BE4F-18B8-4DB6-8515-6303FE66B90D}" destId="{89BE94D1-332A-492B-8B79-18394DD67BB4}" srcOrd="0" destOrd="0" parTransId="{78A13779-6078-47C4-976E-CAD41988EDA1}" sibTransId="{0627E102-8D39-4862-B59A-7E5DDF27FCCE}"/>
    <dgm:cxn modelId="{C5A8A02D-78DD-443B-83F1-9119065EAE9B}" type="presOf" srcId="{B65EE9A0-B131-42A9-9DBE-A3DA8C449E13}" destId="{6BB8BF59-2E6F-465A-810A-8364CDC8B13B}" srcOrd="0" destOrd="0" presId="urn:diagrams.loki3.com/BracketList"/>
    <dgm:cxn modelId="{1DF703BE-5559-4CDC-9547-5F567084BC96}" srcId="{F3BB97BD-25B3-4181-8BB7-89399BADC503}" destId="{849F9A4B-BCE7-4CF6-912B-BD218CC09468}" srcOrd="0" destOrd="0" parTransId="{9A8CC691-CDE2-47BD-A773-7B3CE664DBBE}" sibTransId="{EBFC51B1-06B1-4A74-AC8E-0592CE1D3F59}"/>
    <dgm:cxn modelId="{1CBF99A5-F078-4CD9-BB88-4B40A2230106}" type="presOf" srcId="{6F8A4325-3F02-4E1E-9248-DFBB81C501FC}" destId="{B6E1A88E-239E-4F73-AE92-163C8A3439D0}" srcOrd="0" destOrd="0" presId="urn:diagrams.loki3.com/BracketList"/>
    <dgm:cxn modelId="{B3D123DA-E9AA-4CC3-89DD-3A6114AB9C9C}" srcId="{54E54E33-AE49-4F29-8BEE-7CEA816DB723}" destId="{A605FBD2-0A1E-4EAA-81F5-39E7F3218476}" srcOrd="0" destOrd="0" parTransId="{F1916CFE-DE9A-45E2-AD71-5E0325D5FC10}" sibTransId="{2A0A4317-C4FA-43DC-BB90-B27879F7F539}"/>
    <dgm:cxn modelId="{07385D26-C166-41BD-8D40-501552C93A5B}" type="presOf" srcId="{6DBA822B-AB65-415E-8BFC-3336E5506EEF}" destId="{3B4F5EB4-0A19-4D97-A8BC-2BEEBB58DB29}" srcOrd="0" destOrd="0" presId="urn:diagrams.loki3.com/BracketList"/>
    <dgm:cxn modelId="{5ADC6F31-27F2-45E4-BDE9-C402D3E09325}" type="presOf" srcId="{10D7BE4F-18B8-4DB6-8515-6303FE66B90D}" destId="{1A64A719-831E-43EF-8BD7-DAA69105ABC1}" srcOrd="0" destOrd="0" presId="urn:diagrams.loki3.com/BracketList"/>
    <dgm:cxn modelId="{952D1327-690B-45EF-987B-9C4D1D28CF55}" srcId="{CCE886DD-587C-4454-93D8-BED2AF369881}" destId="{B65EE9A0-B131-42A9-9DBE-A3DA8C449E13}" srcOrd="0" destOrd="0" parTransId="{B4FBD31C-AD41-4B00-982C-4053CD458120}" sibTransId="{F7224D72-6A24-4697-A327-EBEC6ACDC4EE}"/>
    <dgm:cxn modelId="{2A6B2F1B-2889-4F9E-B6E3-8A9B4E87FC5A}" type="presOf" srcId="{A605FBD2-0A1E-4EAA-81F5-39E7F3218476}" destId="{8A6E8400-25B4-4C6E-91AC-D98CB695BA71}" srcOrd="0" destOrd="0" presId="urn:diagrams.loki3.com/BracketList"/>
    <dgm:cxn modelId="{A14A6E45-F026-49B1-8DBC-18B5904ABCCA}" srcId="{9C459102-C8B5-44C1-B631-ADC70776FCAE}" destId="{54E54E33-AE49-4F29-8BEE-7CEA816DB723}" srcOrd="8" destOrd="0" parTransId="{7DB931DB-0A53-4C83-BBA5-950C211865F8}" sibTransId="{A751CEC0-3EC5-4A7A-BA9E-8B1F0C029645}"/>
    <dgm:cxn modelId="{8B86C8F7-DF46-4F79-8D21-8B2A6152BF58}" type="presParOf" srcId="{1B36292C-762E-48D6-9E49-1883A33316D2}" destId="{BD6D2EAA-4232-40B9-99B9-48BFC0E043E1}" srcOrd="0" destOrd="0" presId="urn:diagrams.loki3.com/BracketList"/>
    <dgm:cxn modelId="{50E04703-792F-45C4-ACC0-CDE77829A035}" type="presParOf" srcId="{BD6D2EAA-4232-40B9-99B9-48BFC0E043E1}" destId="{FA18EDFC-A496-4EC2-B32E-239D80EB92E4}" srcOrd="0" destOrd="0" presId="urn:diagrams.loki3.com/BracketList"/>
    <dgm:cxn modelId="{F40C9519-FD36-4874-B9D8-2F07DEF2A136}" type="presParOf" srcId="{BD6D2EAA-4232-40B9-99B9-48BFC0E043E1}" destId="{9210F0F7-DF7C-4A9C-A91A-CCC5E17FFB7D}" srcOrd="1" destOrd="0" presId="urn:diagrams.loki3.com/BracketList"/>
    <dgm:cxn modelId="{FEC06EAB-AB1F-41DC-9170-D33BFA69CC85}" type="presParOf" srcId="{BD6D2EAA-4232-40B9-99B9-48BFC0E043E1}" destId="{B47CF802-EF56-4644-9366-5EA09D25C5EA}" srcOrd="2" destOrd="0" presId="urn:diagrams.loki3.com/BracketList"/>
    <dgm:cxn modelId="{18E96AB1-9587-48EE-8828-DD5FCFABA928}" type="presParOf" srcId="{BD6D2EAA-4232-40B9-99B9-48BFC0E043E1}" destId="{3537E6B0-7A0D-40EB-B538-575A23C8179D}" srcOrd="3" destOrd="0" presId="urn:diagrams.loki3.com/BracketList"/>
    <dgm:cxn modelId="{CBEA5EBE-F111-49A4-800B-12FD5137114A}" type="presParOf" srcId="{1B36292C-762E-48D6-9E49-1883A33316D2}" destId="{6853F670-A230-4C0C-BC2F-50C8207EE6FE}" srcOrd="1" destOrd="0" presId="urn:diagrams.loki3.com/BracketList"/>
    <dgm:cxn modelId="{3356A2A4-42BF-4186-A406-3C621D02927A}" type="presParOf" srcId="{1B36292C-762E-48D6-9E49-1883A33316D2}" destId="{CBB83F57-1394-4DAD-AB4A-7EBF8ECD6B2D}" srcOrd="2" destOrd="0" presId="urn:diagrams.loki3.com/BracketList"/>
    <dgm:cxn modelId="{DDD02804-3065-4B8A-82FC-D1F4BF34B607}" type="presParOf" srcId="{CBB83F57-1394-4DAD-AB4A-7EBF8ECD6B2D}" destId="{0051B0DC-148C-4ACA-8CE2-24D58F175541}" srcOrd="0" destOrd="0" presId="urn:diagrams.loki3.com/BracketList"/>
    <dgm:cxn modelId="{234498D0-05B3-41BF-9BDC-FBE2C75E1FF0}" type="presParOf" srcId="{CBB83F57-1394-4DAD-AB4A-7EBF8ECD6B2D}" destId="{1FE7DFF2-E7C4-485E-8FFD-3E189CD7D06D}" srcOrd="1" destOrd="0" presId="urn:diagrams.loki3.com/BracketList"/>
    <dgm:cxn modelId="{14093554-7360-4260-907E-7C0B318DD4FC}" type="presParOf" srcId="{CBB83F57-1394-4DAD-AB4A-7EBF8ECD6B2D}" destId="{38FB2F22-F3DF-4C4A-8702-ECA5DEDA133B}" srcOrd="2" destOrd="0" presId="urn:diagrams.loki3.com/BracketList"/>
    <dgm:cxn modelId="{053E50CE-6ED0-4C18-9D78-026E6F9B6137}" type="presParOf" srcId="{CBB83F57-1394-4DAD-AB4A-7EBF8ECD6B2D}" destId="{19B9B4BA-6544-46F2-9268-4AFC82D0CA74}" srcOrd="3" destOrd="0" presId="urn:diagrams.loki3.com/BracketList"/>
    <dgm:cxn modelId="{73CE58B8-54DB-4FA1-B8D4-D8972C6769EF}" type="presParOf" srcId="{1B36292C-762E-48D6-9E49-1883A33316D2}" destId="{2F8B0580-DA80-4D5B-9245-F829E06E3FB0}" srcOrd="3" destOrd="0" presId="urn:diagrams.loki3.com/BracketList"/>
    <dgm:cxn modelId="{B5F5AB66-6E57-4CAA-AC2F-263FA4CFAB56}" type="presParOf" srcId="{1B36292C-762E-48D6-9E49-1883A33316D2}" destId="{98F173B0-003C-4476-85EF-1DD722AF4233}" srcOrd="4" destOrd="0" presId="urn:diagrams.loki3.com/BracketList"/>
    <dgm:cxn modelId="{96550541-DB58-460E-8F8D-C9963CBC09E4}" type="presParOf" srcId="{98F173B0-003C-4476-85EF-1DD722AF4233}" destId="{C09E7F1C-30D7-432D-A46D-0230E83BFC88}" srcOrd="0" destOrd="0" presId="urn:diagrams.loki3.com/BracketList"/>
    <dgm:cxn modelId="{1439BF41-98CE-47AF-89DC-60D1D3B89301}" type="presParOf" srcId="{98F173B0-003C-4476-85EF-1DD722AF4233}" destId="{B4728220-AFC8-4A82-8CBA-5EAED2911D37}" srcOrd="1" destOrd="0" presId="urn:diagrams.loki3.com/BracketList"/>
    <dgm:cxn modelId="{7404B990-99B1-40F0-B60B-34747E06CB2E}" type="presParOf" srcId="{98F173B0-003C-4476-85EF-1DD722AF4233}" destId="{309A7F7B-420A-4647-8B27-1B7007EB2056}" srcOrd="2" destOrd="0" presId="urn:diagrams.loki3.com/BracketList"/>
    <dgm:cxn modelId="{E7BE5E4C-F4DB-4A77-A927-F809A69C4E0B}" type="presParOf" srcId="{98F173B0-003C-4476-85EF-1DD722AF4233}" destId="{90920C3F-793E-4BB6-9B15-CBABA304FA38}" srcOrd="3" destOrd="0" presId="urn:diagrams.loki3.com/BracketList"/>
    <dgm:cxn modelId="{D3BD8558-D76D-41C4-B305-2BD3E32DF599}" type="presParOf" srcId="{1B36292C-762E-48D6-9E49-1883A33316D2}" destId="{B770B9A3-3955-4757-AE52-2B6DB3C93B03}" srcOrd="5" destOrd="0" presId="urn:diagrams.loki3.com/BracketList"/>
    <dgm:cxn modelId="{ECAACD60-69E3-4799-9AD8-AAEB971DE8C6}" type="presParOf" srcId="{1B36292C-762E-48D6-9E49-1883A33316D2}" destId="{25BAF525-2BFE-4496-9487-59AEF2E01EB7}" srcOrd="6" destOrd="0" presId="urn:diagrams.loki3.com/BracketList"/>
    <dgm:cxn modelId="{184CD1A4-86AF-4BDE-9CD4-6A3A7CF10E47}" type="presParOf" srcId="{25BAF525-2BFE-4496-9487-59AEF2E01EB7}" destId="{1A64A719-831E-43EF-8BD7-DAA69105ABC1}" srcOrd="0" destOrd="0" presId="urn:diagrams.loki3.com/BracketList"/>
    <dgm:cxn modelId="{F3065164-7B0A-49E6-8C41-98E214716F04}" type="presParOf" srcId="{25BAF525-2BFE-4496-9487-59AEF2E01EB7}" destId="{12283755-4B17-4736-A0AE-CADF9ECDCC77}" srcOrd="1" destOrd="0" presId="urn:diagrams.loki3.com/BracketList"/>
    <dgm:cxn modelId="{730B564E-9F86-4F91-ADF2-221F73315238}" type="presParOf" srcId="{25BAF525-2BFE-4496-9487-59AEF2E01EB7}" destId="{997FFC7A-F325-49BA-9791-B46A9E13F6A3}" srcOrd="2" destOrd="0" presId="urn:diagrams.loki3.com/BracketList"/>
    <dgm:cxn modelId="{1F7E26D1-4451-4010-B015-47D8B983460A}" type="presParOf" srcId="{25BAF525-2BFE-4496-9487-59AEF2E01EB7}" destId="{350F44F6-3E9C-453F-B041-09B6FA77548C}" srcOrd="3" destOrd="0" presId="urn:diagrams.loki3.com/BracketList"/>
    <dgm:cxn modelId="{65A13C4E-9544-4076-9DDA-134A3C47A864}" type="presParOf" srcId="{1B36292C-762E-48D6-9E49-1883A33316D2}" destId="{7E5F2D79-D57F-41E5-91FE-E1852740BB46}" srcOrd="7" destOrd="0" presId="urn:diagrams.loki3.com/BracketList"/>
    <dgm:cxn modelId="{F9DC78F6-F8F3-4085-92F6-56F3AB408F9E}" type="presParOf" srcId="{1B36292C-762E-48D6-9E49-1883A33316D2}" destId="{DDF7FC04-101C-4DD8-9B5F-5A729B20179A}" srcOrd="8" destOrd="0" presId="urn:diagrams.loki3.com/BracketList"/>
    <dgm:cxn modelId="{8064B8DF-1FB3-4A8A-A4DD-FA5B8B3CBD0D}" type="presParOf" srcId="{DDF7FC04-101C-4DD8-9B5F-5A729B20179A}" destId="{89C40610-40AD-47F1-B7B1-4D6F46D9A288}" srcOrd="0" destOrd="0" presId="urn:diagrams.loki3.com/BracketList"/>
    <dgm:cxn modelId="{52FAC36B-45C6-4903-B01A-96298CDA65B4}" type="presParOf" srcId="{DDF7FC04-101C-4DD8-9B5F-5A729B20179A}" destId="{5DCF82DD-6F5D-43F6-91C5-555F3E7B75BA}" srcOrd="1" destOrd="0" presId="urn:diagrams.loki3.com/BracketList"/>
    <dgm:cxn modelId="{A354DCDF-56D5-49D9-911F-83F9E65BD663}" type="presParOf" srcId="{DDF7FC04-101C-4DD8-9B5F-5A729B20179A}" destId="{C3C92DBE-E92B-4928-95D2-3CE9EBB7BC7F}" srcOrd="2" destOrd="0" presId="urn:diagrams.loki3.com/BracketList"/>
    <dgm:cxn modelId="{20D6A17E-F7B1-4D96-9F23-B9F1EC701F1D}" type="presParOf" srcId="{DDF7FC04-101C-4DD8-9B5F-5A729B20179A}" destId="{E181260F-5472-4FAC-AC1F-C556FAFED835}" srcOrd="3" destOrd="0" presId="urn:diagrams.loki3.com/BracketList"/>
    <dgm:cxn modelId="{55CA8943-29F1-4F0E-995D-5AF53C18014D}" type="presParOf" srcId="{1B36292C-762E-48D6-9E49-1883A33316D2}" destId="{F41CAA24-2A87-4D9F-9CB9-C1309A6C1697}" srcOrd="9" destOrd="0" presId="urn:diagrams.loki3.com/BracketList"/>
    <dgm:cxn modelId="{AFDF4711-5372-4FEF-A665-4C1AB65FA9F9}" type="presParOf" srcId="{1B36292C-762E-48D6-9E49-1883A33316D2}" destId="{2159DE43-139F-4060-8A08-0BD4C2B8A519}" srcOrd="10" destOrd="0" presId="urn:diagrams.loki3.com/BracketList"/>
    <dgm:cxn modelId="{84F2B384-F604-4781-B6B8-06F8ABC03B8A}" type="presParOf" srcId="{2159DE43-139F-4060-8A08-0BD4C2B8A519}" destId="{AC90D59E-8B83-4269-AAAB-7BC098E7AAB4}" srcOrd="0" destOrd="0" presId="urn:diagrams.loki3.com/BracketList"/>
    <dgm:cxn modelId="{0722A204-02B3-4F76-8D9F-EE3D336A618B}" type="presParOf" srcId="{2159DE43-139F-4060-8A08-0BD4C2B8A519}" destId="{D29C87E9-04C4-45E1-B263-18DC9B5ED33B}" srcOrd="1" destOrd="0" presId="urn:diagrams.loki3.com/BracketList"/>
    <dgm:cxn modelId="{B3B4190C-F96D-4F86-9E45-7FCFB553E079}" type="presParOf" srcId="{2159DE43-139F-4060-8A08-0BD4C2B8A519}" destId="{BFFF99C1-5D28-4A8B-B03B-924D5C6C14DC}" srcOrd="2" destOrd="0" presId="urn:diagrams.loki3.com/BracketList"/>
    <dgm:cxn modelId="{8A9DB73A-F4D7-4B1B-8322-A645ADDC0CB0}" type="presParOf" srcId="{2159DE43-139F-4060-8A08-0BD4C2B8A519}" destId="{6BB8BF59-2E6F-465A-810A-8364CDC8B13B}" srcOrd="3" destOrd="0" presId="urn:diagrams.loki3.com/BracketList"/>
    <dgm:cxn modelId="{177B1B3E-37C9-4E78-9D20-3EA8D28EEE41}" type="presParOf" srcId="{1B36292C-762E-48D6-9E49-1883A33316D2}" destId="{345028AB-3B4A-4765-A92D-9F16F12AEC6C}" srcOrd="11" destOrd="0" presId="urn:diagrams.loki3.com/BracketList"/>
    <dgm:cxn modelId="{4D0B5AEA-C6C4-43BE-87A5-72D68828FAA8}" type="presParOf" srcId="{1B36292C-762E-48D6-9E49-1883A33316D2}" destId="{A0AF9821-4B8D-40E7-8BB5-18834549BD49}" srcOrd="12" destOrd="0" presId="urn:diagrams.loki3.com/BracketList"/>
    <dgm:cxn modelId="{06D3777A-C95A-430D-9BBD-273C70BDA853}" type="presParOf" srcId="{A0AF9821-4B8D-40E7-8BB5-18834549BD49}" destId="{B6E1A88E-239E-4F73-AE92-163C8A3439D0}" srcOrd="0" destOrd="0" presId="urn:diagrams.loki3.com/BracketList"/>
    <dgm:cxn modelId="{D52B4A87-C9BF-468A-A1FD-DD301CEC5B33}" type="presParOf" srcId="{A0AF9821-4B8D-40E7-8BB5-18834549BD49}" destId="{9EA2A5A1-B527-4F96-AFF2-98479BE13FC8}" srcOrd="1" destOrd="0" presId="urn:diagrams.loki3.com/BracketList"/>
    <dgm:cxn modelId="{A12EB915-EA77-4ACF-A3FC-14B626904111}" type="presParOf" srcId="{A0AF9821-4B8D-40E7-8BB5-18834549BD49}" destId="{7F4BE0E4-A197-4FF2-9742-A7D75A8B4CF9}" srcOrd="2" destOrd="0" presId="urn:diagrams.loki3.com/BracketList"/>
    <dgm:cxn modelId="{92CEF8C2-4C96-42F7-A43F-54AA9989F2E6}" type="presParOf" srcId="{A0AF9821-4B8D-40E7-8BB5-18834549BD49}" destId="{BE65F7DE-4820-48BC-84CC-EC40DF00C919}" srcOrd="3" destOrd="0" presId="urn:diagrams.loki3.com/BracketList"/>
    <dgm:cxn modelId="{E09C0A3F-2CD1-46CD-B162-BB8A403EA879}" type="presParOf" srcId="{1B36292C-762E-48D6-9E49-1883A33316D2}" destId="{AFE1536F-CE7B-4077-8D1A-F86E05C33F9E}" srcOrd="13" destOrd="0" presId="urn:diagrams.loki3.com/BracketList"/>
    <dgm:cxn modelId="{52EB9350-4F82-4F90-BDEC-C3818122BE77}" type="presParOf" srcId="{1B36292C-762E-48D6-9E49-1883A33316D2}" destId="{3D3FCEE5-6E4D-4313-97D1-6E630BB90B97}" srcOrd="14" destOrd="0" presId="urn:diagrams.loki3.com/BracketList"/>
    <dgm:cxn modelId="{7A911727-9D3C-47AC-A63D-2BBE1F6B4858}" type="presParOf" srcId="{3D3FCEE5-6E4D-4313-97D1-6E630BB90B97}" destId="{245C17CC-0E66-4209-8610-1AB1C0A20A29}" srcOrd="0" destOrd="0" presId="urn:diagrams.loki3.com/BracketList"/>
    <dgm:cxn modelId="{7F7E78E4-32C5-41B0-B297-E62DC6EB5E37}" type="presParOf" srcId="{3D3FCEE5-6E4D-4313-97D1-6E630BB90B97}" destId="{749458B5-8CF9-4A35-A481-0ADFBB652D91}" srcOrd="1" destOrd="0" presId="urn:diagrams.loki3.com/BracketList"/>
    <dgm:cxn modelId="{068A8DCB-7090-405C-B959-407830B3E18F}" type="presParOf" srcId="{3D3FCEE5-6E4D-4313-97D1-6E630BB90B97}" destId="{67970897-CB1A-4092-B014-621973C8A2E7}" srcOrd="2" destOrd="0" presId="urn:diagrams.loki3.com/BracketList"/>
    <dgm:cxn modelId="{FB846E48-0189-4666-8615-1A1497B7019E}" type="presParOf" srcId="{3D3FCEE5-6E4D-4313-97D1-6E630BB90B97}" destId="{3B4F5EB4-0A19-4D97-A8BC-2BEEBB58DB29}" srcOrd="3" destOrd="0" presId="urn:diagrams.loki3.com/BracketList"/>
    <dgm:cxn modelId="{D6330EBC-0570-4BEB-87F5-E8FF14B035A7}" type="presParOf" srcId="{1B36292C-762E-48D6-9E49-1883A33316D2}" destId="{E6A30EDB-9AE2-4F81-BFDB-60BD98318059}" srcOrd="15" destOrd="0" presId="urn:diagrams.loki3.com/BracketList"/>
    <dgm:cxn modelId="{A4998BD8-E2CF-4F1D-8CE5-3A34C67C60FC}" type="presParOf" srcId="{1B36292C-762E-48D6-9E49-1883A33316D2}" destId="{472FA65A-C316-41D3-BF15-4FBCF4BBDAB9}" srcOrd="16" destOrd="0" presId="urn:diagrams.loki3.com/BracketList"/>
    <dgm:cxn modelId="{471FCD8A-31A5-4E23-9394-8BC9B46F366C}" type="presParOf" srcId="{472FA65A-C316-41D3-BF15-4FBCF4BBDAB9}" destId="{670417B8-B275-4D02-A54E-1E8C187659E8}" srcOrd="0" destOrd="0" presId="urn:diagrams.loki3.com/BracketList"/>
    <dgm:cxn modelId="{80A2C47D-9C4C-4A61-966A-FBB7A1757B00}" type="presParOf" srcId="{472FA65A-C316-41D3-BF15-4FBCF4BBDAB9}" destId="{E2F8CB1D-1337-4E1A-BDF4-F2F829D05304}" srcOrd="1" destOrd="0" presId="urn:diagrams.loki3.com/BracketList"/>
    <dgm:cxn modelId="{7925CF62-3B7F-428C-BE7C-C729AE2DD939}" type="presParOf" srcId="{472FA65A-C316-41D3-BF15-4FBCF4BBDAB9}" destId="{E299C4A9-AB05-40A8-A96B-909F4D015376}" srcOrd="2" destOrd="0" presId="urn:diagrams.loki3.com/BracketList"/>
    <dgm:cxn modelId="{6F7B7C39-6124-461C-AC25-FE207E2A2960}" type="presParOf" srcId="{472FA65A-C316-41D3-BF15-4FBCF4BBDAB9}" destId="{8A6E8400-25B4-4C6E-91AC-D98CB695BA71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459102-C8B5-44C1-B631-ADC70776FCAE}" type="doc">
      <dgm:prSet loTypeId="urn:diagrams.loki3.com/Bracket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EAABEEC-CBB4-47EE-BFBC-9862D476BBAC}">
      <dgm:prSet phldrT="[Text]"/>
      <dgm:spPr/>
      <dgm:t>
        <a:bodyPr/>
        <a:lstStyle/>
        <a:p>
          <a:pPr algn="ctr"/>
          <a:r>
            <a:rPr lang="en-US" dirty="0" smtClean="0"/>
            <a:t>B-1	</a:t>
          </a:r>
          <a:endParaRPr lang="en-US" dirty="0"/>
        </a:p>
      </dgm:t>
    </dgm:pt>
    <dgm:pt modelId="{260ADB17-2ECD-4514-9AC9-2537E203F1C4}" type="parTrans" cxnId="{D02D9ACA-63BA-4FF6-988E-28D2CB0CE0FB}">
      <dgm:prSet/>
      <dgm:spPr/>
      <dgm:t>
        <a:bodyPr/>
        <a:lstStyle/>
        <a:p>
          <a:endParaRPr lang="en-US"/>
        </a:p>
      </dgm:t>
    </dgm:pt>
    <dgm:pt modelId="{5F64AECE-CBC3-43CE-9C56-9F3AE25E4DD7}" type="sibTrans" cxnId="{D02D9ACA-63BA-4FF6-988E-28D2CB0CE0FB}">
      <dgm:prSet/>
      <dgm:spPr/>
      <dgm:t>
        <a:bodyPr/>
        <a:lstStyle/>
        <a:p>
          <a:endParaRPr lang="en-US"/>
        </a:p>
      </dgm:t>
    </dgm:pt>
    <dgm:pt modelId="{47F75170-7A96-43CC-9870-6D21A1FCC124}">
      <dgm:prSet phldrT="[Text]"/>
      <dgm:spPr>
        <a:solidFill>
          <a:schemeClr val="accent2"/>
        </a:solidFill>
      </dgm:spPr>
      <dgm:t>
        <a:bodyPr/>
        <a:lstStyle/>
        <a:p>
          <a:r>
            <a:rPr lang="ka-GE" b="1" dirty="0" smtClean="0">
              <a:solidFill>
                <a:schemeClr val="tx1"/>
              </a:solidFill>
            </a:rPr>
            <a:t>ეფექტური განათების სისტემები საცხოვრებელი და კომერცულ ი შენობებისთვის</a:t>
          </a:r>
          <a:endParaRPr lang="en-US" b="0" dirty="0">
            <a:solidFill>
              <a:schemeClr val="tx1"/>
            </a:solidFill>
          </a:endParaRPr>
        </a:p>
      </dgm:t>
    </dgm:pt>
    <dgm:pt modelId="{BBA9D74E-598D-4612-824E-78D45E6AC20C}" type="parTrans" cxnId="{3F0FF346-58E8-44BB-9C43-9E94E40E32A1}">
      <dgm:prSet/>
      <dgm:spPr/>
      <dgm:t>
        <a:bodyPr/>
        <a:lstStyle/>
        <a:p>
          <a:endParaRPr lang="en-US"/>
        </a:p>
      </dgm:t>
    </dgm:pt>
    <dgm:pt modelId="{A7C815D9-5675-42A6-93F7-EDD5D8DAE20F}" type="sibTrans" cxnId="{3F0FF346-58E8-44BB-9C43-9E94E40E32A1}">
      <dgm:prSet/>
      <dgm:spPr/>
      <dgm:t>
        <a:bodyPr/>
        <a:lstStyle/>
        <a:p>
          <a:endParaRPr lang="en-US"/>
        </a:p>
      </dgm:t>
    </dgm:pt>
    <dgm:pt modelId="{1B36292C-762E-48D6-9E49-1883A33316D2}" type="pres">
      <dgm:prSet presAssocID="{9C459102-C8B5-44C1-B631-ADC70776FC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D6D2EAA-4232-40B9-99B9-48BFC0E043E1}" type="pres">
      <dgm:prSet presAssocID="{FEAABEEC-CBB4-47EE-BFBC-9862D476BBAC}" presName="linNode" presStyleCnt="0"/>
      <dgm:spPr/>
    </dgm:pt>
    <dgm:pt modelId="{FA18EDFC-A496-4EC2-B32E-239D80EB92E4}" type="pres">
      <dgm:prSet presAssocID="{FEAABEEC-CBB4-47EE-BFBC-9862D476BBAC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10F0F7-DF7C-4A9C-A91A-CCC5E17FFB7D}" type="pres">
      <dgm:prSet presAssocID="{FEAABEEC-CBB4-47EE-BFBC-9862D476BBAC}" presName="bracket" presStyleLbl="parChTrans1D1" presStyleIdx="0" presStyleCnt="1" custLinFactX="-36586" custLinFactNeighborX="-100000"/>
      <dgm:spPr/>
    </dgm:pt>
    <dgm:pt modelId="{B47CF802-EF56-4644-9366-5EA09D25C5EA}" type="pres">
      <dgm:prSet presAssocID="{FEAABEEC-CBB4-47EE-BFBC-9862D476BBAC}" presName="spH" presStyleCnt="0"/>
      <dgm:spPr/>
    </dgm:pt>
    <dgm:pt modelId="{3537E6B0-7A0D-40EB-B538-575A23C8179D}" type="pres">
      <dgm:prSet presAssocID="{FEAABEEC-CBB4-47EE-BFBC-9862D476BBAC}" presName="desTx" presStyleLbl="node1" presStyleIdx="0" presStyleCnt="1" custScaleX="116944" custLinFactX="-2504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0FF346-58E8-44BB-9C43-9E94E40E32A1}" srcId="{FEAABEEC-CBB4-47EE-BFBC-9862D476BBAC}" destId="{47F75170-7A96-43CC-9870-6D21A1FCC124}" srcOrd="0" destOrd="0" parTransId="{BBA9D74E-598D-4612-824E-78D45E6AC20C}" sibTransId="{A7C815D9-5675-42A6-93F7-EDD5D8DAE20F}"/>
    <dgm:cxn modelId="{9C93FE22-3137-4796-B8BE-FD9712347F50}" type="presOf" srcId="{FEAABEEC-CBB4-47EE-BFBC-9862D476BBAC}" destId="{FA18EDFC-A496-4EC2-B32E-239D80EB92E4}" srcOrd="0" destOrd="0" presId="urn:diagrams.loki3.com/BracketList"/>
    <dgm:cxn modelId="{D02D9ACA-63BA-4FF6-988E-28D2CB0CE0FB}" srcId="{9C459102-C8B5-44C1-B631-ADC70776FCAE}" destId="{FEAABEEC-CBB4-47EE-BFBC-9862D476BBAC}" srcOrd="0" destOrd="0" parTransId="{260ADB17-2ECD-4514-9AC9-2537E203F1C4}" sibTransId="{5F64AECE-CBC3-43CE-9C56-9F3AE25E4DD7}"/>
    <dgm:cxn modelId="{F9390E8A-2CF2-409C-B150-9304F331CECC}" type="presOf" srcId="{47F75170-7A96-43CC-9870-6D21A1FCC124}" destId="{3537E6B0-7A0D-40EB-B538-575A23C8179D}" srcOrd="0" destOrd="0" presId="urn:diagrams.loki3.com/BracketList"/>
    <dgm:cxn modelId="{01D38F28-CC0C-43D9-A61F-524882E64CC7}" type="presOf" srcId="{9C459102-C8B5-44C1-B631-ADC70776FCAE}" destId="{1B36292C-762E-48D6-9E49-1883A33316D2}" srcOrd="0" destOrd="0" presId="urn:diagrams.loki3.com/BracketList"/>
    <dgm:cxn modelId="{F626C98A-BAD0-4BE5-A4D3-9E6833203003}" type="presParOf" srcId="{1B36292C-762E-48D6-9E49-1883A33316D2}" destId="{BD6D2EAA-4232-40B9-99B9-48BFC0E043E1}" srcOrd="0" destOrd="0" presId="urn:diagrams.loki3.com/BracketList"/>
    <dgm:cxn modelId="{0DD3255A-48C1-4704-ADD2-A55647128CA4}" type="presParOf" srcId="{BD6D2EAA-4232-40B9-99B9-48BFC0E043E1}" destId="{FA18EDFC-A496-4EC2-B32E-239D80EB92E4}" srcOrd="0" destOrd="0" presId="urn:diagrams.loki3.com/BracketList"/>
    <dgm:cxn modelId="{77AE8A37-4FA0-42D5-B246-FFFCB4A55D2D}" type="presParOf" srcId="{BD6D2EAA-4232-40B9-99B9-48BFC0E043E1}" destId="{9210F0F7-DF7C-4A9C-A91A-CCC5E17FFB7D}" srcOrd="1" destOrd="0" presId="urn:diagrams.loki3.com/BracketList"/>
    <dgm:cxn modelId="{2C618DC9-98C0-42E8-9937-9A5571E468EF}" type="presParOf" srcId="{BD6D2EAA-4232-40B9-99B9-48BFC0E043E1}" destId="{B47CF802-EF56-4644-9366-5EA09D25C5EA}" srcOrd="2" destOrd="0" presId="urn:diagrams.loki3.com/BracketList"/>
    <dgm:cxn modelId="{BA5C845A-233D-408C-8C29-93DAB2101564}" type="presParOf" srcId="{BD6D2EAA-4232-40B9-99B9-48BFC0E043E1}" destId="{3537E6B0-7A0D-40EB-B538-575A23C8179D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8EDFC-A496-4EC2-B32E-239D80EB92E4}">
      <dsp:nvSpPr>
        <dsp:cNvPr id="0" name=""/>
        <dsp:cNvSpPr/>
      </dsp:nvSpPr>
      <dsp:spPr>
        <a:xfrm>
          <a:off x="1182" y="331947"/>
          <a:ext cx="2372361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P-1	</a:t>
          </a:r>
          <a:endParaRPr lang="en-US" sz="1600" kern="1200" dirty="0"/>
        </a:p>
      </dsp:txBody>
      <dsp:txXfrm>
        <a:off x="1182" y="331947"/>
        <a:ext cx="2372361" cy="316800"/>
      </dsp:txXfrm>
    </dsp:sp>
    <dsp:sp modelId="{9210F0F7-DF7C-4A9C-A91A-CCC5E17FFB7D}">
      <dsp:nvSpPr>
        <dsp:cNvPr id="0" name=""/>
        <dsp:cNvSpPr/>
      </dsp:nvSpPr>
      <dsp:spPr>
        <a:xfrm>
          <a:off x="2010164" y="188397"/>
          <a:ext cx="474472" cy="603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7E6B0-7A0D-40EB-B538-575A23C8179D}">
      <dsp:nvSpPr>
        <dsp:cNvPr id="0" name=""/>
        <dsp:cNvSpPr/>
      </dsp:nvSpPr>
      <dsp:spPr>
        <a:xfrm>
          <a:off x="2686437" y="188397"/>
          <a:ext cx="7546188" cy="6039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600" b="0" kern="1200" dirty="0" smtClean="0"/>
            <a:t>ეროვნული ენერგოეფექტური საინფორმაციო სისტემის შემუშავება საჯარო მფლობელობაში არსებული  შენობებისთვის და 	 გარე განათებისთვის</a:t>
          </a:r>
          <a:endParaRPr lang="en-US" sz="1600" b="0" kern="1200" dirty="0"/>
        </a:p>
      </dsp:txBody>
      <dsp:txXfrm>
        <a:off x="2686437" y="188397"/>
        <a:ext cx="7546188" cy="603900"/>
      </dsp:txXfrm>
    </dsp:sp>
    <dsp:sp modelId="{0051B0DC-148C-4ACA-8CE2-24D58F175541}">
      <dsp:nvSpPr>
        <dsp:cNvPr id="0" name=""/>
        <dsp:cNvSpPr/>
      </dsp:nvSpPr>
      <dsp:spPr>
        <a:xfrm>
          <a:off x="1182" y="993448"/>
          <a:ext cx="2372361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P-2	</a:t>
          </a:r>
          <a:endParaRPr lang="en-US" sz="1600" kern="1200" dirty="0"/>
        </a:p>
      </dsp:txBody>
      <dsp:txXfrm>
        <a:off x="1182" y="993448"/>
        <a:ext cx="2372361" cy="316800"/>
      </dsp:txXfrm>
    </dsp:sp>
    <dsp:sp modelId="{1FE7DFF2-E7C4-485E-8FFD-3E189CD7D06D}">
      <dsp:nvSpPr>
        <dsp:cNvPr id="0" name=""/>
        <dsp:cNvSpPr/>
      </dsp:nvSpPr>
      <dsp:spPr>
        <a:xfrm>
          <a:off x="2009803" y="849898"/>
          <a:ext cx="474472" cy="603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B9B4BA-6544-46F2-9268-4AFC82D0CA74}">
      <dsp:nvSpPr>
        <dsp:cNvPr id="0" name=""/>
        <dsp:cNvSpPr/>
      </dsp:nvSpPr>
      <dsp:spPr>
        <a:xfrm>
          <a:off x="2686050" y="849898"/>
          <a:ext cx="7546188" cy="6039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kern="1200" dirty="0" smtClean="0"/>
            <a:t> </a:t>
          </a:r>
          <a:r>
            <a:rPr lang="ka-GE" sz="1600" b="0" kern="1200" dirty="0" smtClean="0"/>
            <a:t>დაბალი ენერგიის მოხმარების პილოტური პროექტი საჯარო სექტორის შენობებისთვის</a:t>
          </a:r>
          <a:endParaRPr lang="en-US" sz="1600" b="0" kern="1200" dirty="0"/>
        </a:p>
      </dsp:txBody>
      <dsp:txXfrm>
        <a:off x="2686050" y="849898"/>
        <a:ext cx="7546188" cy="603900"/>
      </dsp:txXfrm>
    </dsp:sp>
    <dsp:sp modelId="{C09E7F1C-30D7-432D-A46D-0230E83BFC88}">
      <dsp:nvSpPr>
        <dsp:cNvPr id="0" name=""/>
        <dsp:cNvSpPr/>
      </dsp:nvSpPr>
      <dsp:spPr>
        <a:xfrm>
          <a:off x="1182" y="1536148"/>
          <a:ext cx="2372361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P-3	</a:t>
          </a:r>
          <a:endParaRPr lang="en-US" sz="1600" kern="1200" dirty="0"/>
        </a:p>
      </dsp:txBody>
      <dsp:txXfrm>
        <a:off x="1182" y="1536148"/>
        <a:ext cx="2372361" cy="316800"/>
      </dsp:txXfrm>
    </dsp:sp>
    <dsp:sp modelId="{B4728220-AFC8-4A82-8CBA-5EAED2911D37}">
      <dsp:nvSpPr>
        <dsp:cNvPr id="0" name=""/>
        <dsp:cNvSpPr/>
      </dsp:nvSpPr>
      <dsp:spPr>
        <a:xfrm>
          <a:off x="2009803" y="1511398"/>
          <a:ext cx="474472" cy="3663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20C3F-793E-4BB6-9B15-CBABA304FA38}">
      <dsp:nvSpPr>
        <dsp:cNvPr id="0" name=""/>
        <dsp:cNvSpPr/>
      </dsp:nvSpPr>
      <dsp:spPr>
        <a:xfrm>
          <a:off x="2686050" y="1511398"/>
          <a:ext cx="7546188" cy="36630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600" b="0" kern="1200" dirty="0" smtClean="0">
              <a:solidFill>
                <a:schemeClr val="tx1"/>
              </a:solidFill>
            </a:rPr>
            <a:t>ეფექტური განათების სისტემები საჯარო სექტორის შენობებისთვის </a:t>
          </a:r>
          <a:endParaRPr lang="en-US" sz="1600" b="0" kern="1200" dirty="0">
            <a:solidFill>
              <a:schemeClr val="tx1"/>
            </a:solidFill>
          </a:endParaRPr>
        </a:p>
      </dsp:txBody>
      <dsp:txXfrm>
        <a:off x="2686050" y="1511398"/>
        <a:ext cx="7546188" cy="366300"/>
      </dsp:txXfrm>
    </dsp:sp>
    <dsp:sp modelId="{1A64A719-831E-43EF-8BD7-DAA69105ABC1}">
      <dsp:nvSpPr>
        <dsp:cNvPr id="0" name=""/>
        <dsp:cNvSpPr/>
      </dsp:nvSpPr>
      <dsp:spPr>
        <a:xfrm>
          <a:off x="1182" y="2078848"/>
          <a:ext cx="2372361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P-4	</a:t>
          </a:r>
          <a:endParaRPr lang="en-US" sz="1600" kern="1200" dirty="0"/>
        </a:p>
      </dsp:txBody>
      <dsp:txXfrm>
        <a:off x="1182" y="2078848"/>
        <a:ext cx="2372361" cy="316800"/>
      </dsp:txXfrm>
    </dsp:sp>
    <dsp:sp modelId="{12283755-4B17-4736-A0AE-CADF9ECDCC77}">
      <dsp:nvSpPr>
        <dsp:cNvPr id="0" name=""/>
        <dsp:cNvSpPr/>
      </dsp:nvSpPr>
      <dsp:spPr>
        <a:xfrm>
          <a:off x="2009803" y="1935298"/>
          <a:ext cx="474472" cy="603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0F44F6-3E9C-453F-B041-09B6FA77548C}">
      <dsp:nvSpPr>
        <dsp:cNvPr id="0" name=""/>
        <dsp:cNvSpPr/>
      </dsp:nvSpPr>
      <dsp:spPr>
        <a:xfrm>
          <a:off x="2686050" y="1935298"/>
          <a:ext cx="7546188" cy="6039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600" b="0" kern="1200" dirty="0" smtClean="0">
              <a:solidFill>
                <a:schemeClr val="tx1"/>
              </a:solidFill>
            </a:rPr>
            <a:t>ენერგოეფექტურობის გაზრდა საჯარო შენობებში-სკოლებში, რომლებიც ცენტრალური ხელისუფლების მფლობელობაშია</a:t>
          </a:r>
          <a:endParaRPr lang="en-US" sz="1600" b="0" kern="1200" dirty="0">
            <a:solidFill>
              <a:schemeClr val="tx1"/>
            </a:solidFill>
          </a:endParaRPr>
        </a:p>
      </dsp:txBody>
      <dsp:txXfrm>
        <a:off x="2686050" y="1935298"/>
        <a:ext cx="7546188" cy="603900"/>
      </dsp:txXfrm>
    </dsp:sp>
    <dsp:sp modelId="{89C40610-40AD-47F1-B7B1-4D6F46D9A288}">
      <dsp:nvSpPr>
        <dsp:cNvPr id="0" name=""/>
        <dsp:cNvSpPr/>
      </dsp:nvSpPr>
      <dsp:spPr>
        <a:xfrm>
          <a:off x="1182" y="2740348"/>
          <a:ext cx="2372361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P-5	</a:t>
          </a:r>
          <a:endParaRPr lang="en-US" sz="1600" kern="1200" dirty="0"/>
        </a:p>
      </dsp:txBody>
      <dsp:txXfrm>
        <a:off x="1182" y="2740348"/>
        <a:ext cx="2372361" cy="316800"/>
      </dsp:txXfrm>
    </dsp:sp>
    <dsp:sp modelId="{5DCF82DD-6F5D-43F6-91C5-555F3E7B75BA}">
      <dsp:nvSpPr>
        <dsp:cNvPr id="0" name=""/>
        <dsp:cNvSpPr/>
      </dsp:nvSpPr>
      <dsp:spPr>
        <a:xfrm>
          <a:off x="2010164" y="2596798"/>
          <a:ext cx="474472" cy="603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81260F-5472-4FAC-AC1F-C556FAFED835}">
      <dsp:nvSpPr>
        <dsp:cNvPr id="0" name=""/>
        <dsp:cNvSpPr/>
      </dsp:nvSpPr>
      <dsp:spPr>
        <a:xfrm>
          <a:off x="2686437" y="2596798"/>
          <a:ext cx="7546188" cy="6039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600" b="0" kern="1200" dirty="0" smtClean="0"/>
            <a:t>ენერგოეფექტურობის გაზრდა ცენტრალური ხელისუფლების მფლობელობაში მყოფ საჯარო შენობებში -არა სკოლებში </a:t>
          </a:r>
          <a:endParaRPr lang="en-US" sz="1600" b="0" kern="1200" dirty="0"/>
        </a:p>
      </dsp:txBody>
      <dsp:txXfrm>
        <a:off x="2686437" y="2596798"/>
        <a:ext cx="7546188" cy="603900"/>
      </dsp:txXfrm>
    </dsp:sp>
    <dsp:sp modelId="{AC90D59E-8B83-4269-AAAB-7BC098E7AAB4}">
      <dsp:nvSpPr>
        <dsp:cNvPr id="0" name=""/>
        <dsp:cNvSpPr/>
      </dsp:nvSpPr>
      <dsp:spPr>
        <a:xfrm>
          <a:off x="1182" y="3401848"/>
          <a:ext cx="2372361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P-6	</a:t>
          </a:r>
          <a:endParaRPr lang="en-US" sz="1600" kern="1200" dirty="0"/>
        </a:p>
      </dsp:txBody>
      <dsp:txXfrm>
        <a:off x="1182" y="3401848"/>
        <a:ext cx="2372361" cy="316800"/>
      </dsp:txXfrm>
    </dsp:sp>
    <dsp:sp modelId="{D29C87E9-04C4-45E1-B263-18DC9B5ED33B}">
      <dsp:nvSpPr>
        <dsp:cNvPr id="0" name=""/>
        <dsp:cNvSpPr/>
      </dsp:nvSpPr>
      <dsp:spPr>
        <a:xfrm>
          <a:off x="2009803" y="3258298"/>
          <a:ext cx="474472" cy="603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8BF59-2E6F-465A-810A-8364CDC8B13B}">
      <dsp:nvSpPr>
        <dsp:cNvPr id="0" name=""/>
        <dsp:cNvSpPr/>
      </dsp:nvSpPr>
      <dsp:spPr>
        <a:xfrm>
          <a:off x="2686050" y="3258298"/>
          <a:ext cx="7546188" cy="60390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600" b="0" kern="1200" dirty="0" smtClean="0">
              <a:solidFill>
                <a:schemeClr val="tx1"/>
              </a:solidFill>
            </a:rPr>
            <a:t>ენერგოეფექტურობის გაზრდა საჯარო შენობებში -  საბავშვო ბაღებში, რომლებიც არ არის ცენტრალური ხელისუფლების მფლობელობაში</a:t>
          </a:r>
          <a:endParaRPr lang="en-US" sz="1600" b="0" kern="1200" dirty="0">
            <a:solidFill>
              <a:schemeClr val="tx1"/>
            </a:solidFill>
          </a:endParaRPr>
        </a:p>
      </dsp:txBody>
      <dsp:txXfrm>
        <a:off x="2686050" y="3258298"/>
        <a:ext cx="7546188" cy="603900"/>
      </dsp:txXfrm>
    </dsp:sp>
    <dsp:sp modelId="{B6E1A88E-239E-4F73-AE92-163C8A3439D0}">
      <dsp:nvSpPr>
        <dsp:cNvPr id="0" name=""/>
        <dsp:cNvSpPr/>
      </dsp:nvSpPr>
      <dsp:spPr>
        <a:xfrm>
          <a:off x="1182" y="4063348"/>
          <a:ext cx="2372361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P-7	</a:t>
          </a:r>
          <a:endParaRPr lang="en-US" sz="1600" kern="1200" dirty="0"/>
        </a:p>
      </dsp:txBody>
      <dsp:txXfrm>
        <a:off x="1182" y="4063348"/>
        <a:ext cx="2372361" cy="316800"/>
      </dsp:txXfrm>
    </dsp:sp>
    <dsp:sp modelId="{9EA2A5A1-B527-4F96-AFF2-98479BE13FC8}">
      <dsp:nvSpPr>
        <dsp:cNvPr id="0" name=""/>
        <dsp:cNvSpPr/>
      </dsp:nvSpPr>
      <dsp:spPr>
        <a:xfrm>
          <a:off x="2010164" y="3919798"/>
          <a:ext cx="474472" cy="603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5F7DE-4820-48BC-84CC-EC40DF00C919}">
      <dsp:nvSpPr>
        <dsp:cNvPr id="0" name=""/>
        <dsp:cNvSpPr/>
      </dsp:nvSpPr>
      <dsp:spPr>
        <a:xfrm>
          <a:off x="2686437" y="3919798"/>
          <a:ext cx="7546188" cy="603900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600" b="0" kern="1200" dirty="0" smtClean="0"/>
            <a:t>ენერგოეფექტურობის გაზრდა საჯარო შენობებში -  რომლებიც არ არის ცენტრალური ხელისუფლების მფლობელობაში (არა საბავშვო ბაღებში)</a:t>
          </a:r>
          <a:endParaRPr lang="en-US" sz="1600" b="0" kern="1200" dirty="0">
            <a:solidFill>
              <a:schemeClr val="bg1"/>
            </a:solidFill>
          </a:endParaRPr>
        </a:p>
      </dsp:txBody>
      <dsp:txXfrm>
        <a:off x="2686437" y="3919798"/>
        <a:ext cx="7546188" cy="603900"/>
      </dsp:txXfrm>
    </dsp:sp>
    <dsp:sp modelId="{245C17CC-0E66-4209-8610-1AB1C0A20A29}">
      <dsp:nvSpPr>
        <dsp:cNvPr id="0" name=""/>
        <dsp:cNvSpPr/>
      </dsp:nvSpPr>
      <dsp:spPr>
        <a:xfrm>
          <a:off x="1182" y="4606048"/>
          <a:ext cx="2372361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P-8	</a:t>
          </a:r>
          <a:endParaRPr lang="en-US" sz="1600" kern="1200" dirty="0"/>
        </a:p>
      </dsp:txBody>
      <dsp:txXfrm>
        <a:off x="1182" y="4606048"/>
        <a:ext cx="2372361" cy="316800"/>
      </dsp:txXfrm>
    </dsp:sp>
    <dsp:sp modelId="{749458B5-8CF9-4A35-A481-0ADFBB652D91}">
      <dsp:nvSpPr>
        <dsp:cNvPr id="0" name=""/>
        <dsp:cNvSpPr/>
      </dsp:nvSpPr>
      <dsp:spPr>
        <a:xfrm>
          <a:off x="2009803" y="4581298"/>
          <a:ext cx="474472" cy="3663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F5EB4-0A19-4D97-A8BC-2BEEBB58DB29}">
      <dsp:nvSpPr>
        <dsp:cNvPr id="0" name=""/>
        <dsp:cNvSpPr/>
      </dsp:nvSpPr>
      <dsp:spPr>
        <a:xfrm>
          <a:off x="2686050" y="4581298"/>
          <a:ext cx="7546188" cy="366300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600" b="0" kern="1200" dirty="0" smtClean="0"/>
            <a:t>მწვანე შესყიდვები ენერგოეფექტურობისთვის</a:t>
          </a:r>
          <a:endParaRPr lang="en-US" sz="1600" b="0" kern="1200" dirty="0">
            <a:solidFill>
              <a:schemeClr val="tx1"/>
            </a:solidFill>
          </a:endParaRPr>
        </a:p>
      </dsp:txBody>
      <dsp:txXfrm>
        <a:off x="2686050" y="4581298"/>
        <a:ext cx="7546188" cy="366300"/>
      </dsp:txXfrm>
    </dsp:sp>
    <dsp:sp modelId="{670417B8-B275-4D02-A54E-1E8C187659E8}">
      <dsp:nvSpPr>
        <dsp:cNvPr id="0" name=""/>
        <dsp:cNvSpPr/>
      </dsp:nvSpPr>
      <dsp:spPr>
        <a:xfrm>
          <a:off x="1182" y="5029948"/>
          <a:ext cx="2372361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P-9	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1182" y="5029948"/>
        <a:ext cx="2372361" cy="316800"/>
      </dsp:txXfrm>
    </dsp:sp>
    <dsp:sp modelId="{E2F8CB1D-1337-4E1A-BDF4-F2F829D05304}">
      <dsp:nvSpPr>
        <dsp:cNvPr id="0" name=""/>
        <dsp:cNvSpPr/>
      </dsp:nvSpPr>
      <dsp:spPr>
        <a:xfrm>
          <a:off x="2014439" y="5008084"/>
          <a:ext cx="474472" cy="3663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6E8400-25B4-4C6E-91AC-D98CB695BA71}">
      <dsp:nvSpPr>
        <dsp:cNvPr id="0" name=""/>
        <dsp:cNvSpPr/>
      </dsp:nvSpPr>
      <dsp:spPr>
        <a:xfrm>
          <a:off x="2686050" y="5005198"/>
          <a:ext cx="7546188" cy="36630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b="0" kern="1200" dirty="0" smtClean="0">
              <a:solidFill>
                <a:schemeClr val="tx1"/>
              </a:solidFill>
            </a:rPr>
            <a:t>ქუჩის/გარე განათების ე</a:t>
          </a:r>
          <a:r>
            <a:rPr lang="ka-GE" sz="1600" b="0" kern="1200" dirty="0" smtClean="0">
              <a:solidFill>
                <a:schemeClr val="tx1"/>
              </a:solidFill>
            </a:rPr>
            <a:t>ნერგოეფექტურობის </a:t>
          </a:r>
          <a:r>
            <a:rPr lang="hr-HR" sz="1600" b="0" kern="1200" dirty="0" smtClean="0">
              <a:solidFill>
                <a:schemeClr val="tx1"/>
              </a:solidFill>
            </a:rPr>
            <a:t>გაუმჯობესება</a:t>
          </a:r>
          <a:endParaRPr lang="en-US" sz="1600" b="0" kern="1200" dirty="0">
            <a:solidFill>
              <a:schemeClr val="tx1"/>
            </a:solidFill>
          </a:endParaRPr>
        </a:p>
      </dsp:txBody>
      <dsp:txXfrm>
        <a:off x="2686050" y="5005198"/>
        <a:ext cx="7546188" cy="366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8EDFC-A496-4EC2-B32E-239D80EB92E4}">
      <dsp:nvSpPr>
        <dsp:cNvPr id="0" name=""/>
        <dsp:cNvSpPr/>
      </dsp:nvSpPr>
      <dsp:spPr>
        <a:xfrm>
          <a:off x="972" y="171939"/>
          <a:ext cx="1951720" cy="37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B-1	</a:t>
          </a:r>
          <a:endParaRPr lang="en-US" sz="1900" kern="1200" dirty="0"/>
        </a:p>
      </dsp:txBody>
      <dsp:txXfrm>
        <a:off x="972" y="171939"/>
        <a:ext cx="1951720" cy="376200"/>
      </dsp:txXfrm>
    </dsp:sp>
    <dsp:sp modelId="{9210F0F7-DF7C-4A9C-A91A-CCC5E17FFB7D}">
      <dsp:nvSpPr>
        <dsp:cNvPr id="0" name=""/>
        <dsp:cNvSpPr/>
      </dsp:nvSpPr>
      <dsp:spPr>
        <a:xfrm>
          <a:off x="1653744" y="1474"/>
          <a:ext cx="390344" cy="71713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7E6B0-7A0D-40EB-B538-575A23C8179D}">
      <dsp:nvSpPr>
        <dsp:cNvPr id="0" name=""/>
        <dsp:cNvSpPr/>
      </dsp:nvSpPr>
      <dsp:spPr>
        <a:xfrm>
          <a:off x="2210108" y="1474"/>
          <a:ext cx="6208183" cy="717131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1900" b="1" kern="1200" dirty="0" smtClean="0">
              <a:solidFill>
                <a:schemeClr val="tx1"/>
              </a:solidFill>
            </a:rPr>
            <a:t>ეფექტური განათების სისტემები საცხოვრებელი და კომერცულ ი შენობებისთვის</a:t>
          </a:r>
          <a:endParaRPr lang="en-US" sz="1900" b="0" kern="1200" dirty="0">
            <a:solidFill>
              <a:schemeClr val="tx1"/>
            </a:solidFill>
          </a:endParaRPr>
        </a:p>
      </dsp:txBody>
      <dsp:txXfrm>
        <a:off x="2210108" y="1474"/>
        <a:ext cx="6208183" cy="717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955" cy="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39" tIns="45269" rIns="90539" bIns="45269" numCol="1" anchor="t" anchorCtr="0" compatLnSpc="1">
            <a:prstTxWarp prst="textNoShape">
              <a:avLst/>
            </a:prstTxWarp>
          </a:bodyPr>
          <a:lstStyle>
            <a:lvl1pPr defTabSz="904875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723" y="1"/>
            <a:ext cx="2945954" cy="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39" tIns="45269" rIns="90539" bIns="45269" numCol="1" anchor="t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963"/>
            <a:ext cx="2945955" cy="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39" tIns="45269" rIns="90539" bIns="45269" numCol="1" anchor="b" anchorCtr="0" compatLnSpc="1">
            <a:prstTxWarp prst="textNoShape">
              <a:avLst/>
            </a:prstTxWarp>
          </a:bodyPr>
          <a:lstStyle>
            <a:lvl1pPr defTabSz="904875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723" y="9430963"/>
            <a:ext cx="2945954" cy="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39" tIns="45269" rIns="90539" bIns="45269" numCol="1" anchor="b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23B6E94-E733-44B6-869D-86507ED96C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611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181" cy="46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69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267" y="0"/>
            <a:ext cx="2962181" cy="46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5675" y="442913"/>
            <a:ext cx="4948238" cy="3713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69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64374" y="4213242"/>
            <a:ext cx="6055654" cy="5173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969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7528"/>
            <a:ext cx="2962181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69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267" y="9437528"/>
            <a:ext cx="2962181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A573C04-B37F-4CDA-A7EE-99EA8DDD04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187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55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610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810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2204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6584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688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939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702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983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180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18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637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70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941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941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dirty="0" smtClean="0"/>
              <a:t>საზღ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573C04-B37F-4CDA-A7EE-99EA8DDD04CF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61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09600" y="2790056"/>
            <a:ext cx="80010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2457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49080"/>
            <a:ext cx="6400800" cy="171832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106869B-8B19-4DE5-809F-EBEB9AE4D8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47" name="Picture 23" descr="C:\Users\Seth\Dropbox\Eco Ltd\Projects\15\106 1st NEEAP Georgia - EBRD (O14-066)\Images\Ministry of Energy Georgia-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0311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95" y="5714500"/>
            <a:ext cx="1872208" cy="98414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281231" y="5538718"/>
            <a:ext cx="1220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smtClean="0"/>
              <a:t>Funded by</a:t>
            </a:r>
            <a:endParaRPr lang="en-GB" sz="1600" b="1" dirty="0"/>
          </a:p>
        </p:txBody>
      </p:sp>
      <p:pic>
        <p:nvPicPr>
          <p:cNvPr id="3" name="Picture 2" descr="C:\Users\Seth\Dropbox\Eco Ltd\Projects\15\106 1st NEEAP Georgia - EBRD (O14-066)\Images\SWE3Fcmyk_eng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877272"/>
            <a:ext cx="835025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7" y="214050"/>
            <a:ext cx="1729619" cy="1130558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924420"/>
            <a:ext cx="65087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341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B772F-D9C4-4A6A-B6FB-28B20DC9F7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1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4813" y="228600"/>
            <a:ext cx="2200275" cy="5751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6450013" cy="5751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D6A78-F7DB-40E2-B6F3-99AFFC1019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02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44275-0DBB-4B76-BCE9-CB859D5A5E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437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2177C-65C0-4179-B39F-B08DB18820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22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24350" cy="4379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00200"/>
            <a:ext cx="4325938" cy="4379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076A-6279-4254-8985-98771DBD9B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37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FD030-F003-4B8E-B0FA-333C5EE2AB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0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0B8D4-31DA-409A-BF63-799C4ED31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56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AB911-D70B-4F1D-8896-0D55E5346A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98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A2A12-9618-4470-AC4B-A6FC9F1A1F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5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836E3-669B-4A8D-97ED-B73955BD60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59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28600"/>
            <a:ext cx="87915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600200"/>
            <a:ext cx="8802688" cy="437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447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145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47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8605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47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6745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CA2A8B1-42E5-4DBF-A779-33084DDC24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Text Box 21"/>
          <p:cNvSpPr txBox="1">
            <a:spLocks noChangeArrowheads="1"/>
          </p:cNvSpPr>
          <p:nvPr/>
        </p:nvSpPr>
        <p:spPr bwMode="auto">
          <a:xfrm>
            <a:off x="76200" y="5851525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z="1600" smtClean="0"/>
          </a:p>
        </p:txBody>
      </p:sp>
      <p:pic>
        <p:nvPicPr>
          <p:cNvPr id="9" name="Picture 8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6019800"/>
            <a:ext cx="650875" cy="7200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kmelikidze@sdap.g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09600" y="1883296"/>
            <a:ext cx="8001000" cy="1329680"/>
          </a:xfrm>
        </p:spPr>
        <p:txBody>
          <a:bodyPr anchor="b"/>
          <a:lstStyle/>
          <a:p>
            <a:pPr eaLnBrk="1" hangingPunct="1"/>
            <a:r>
              <a:rPr lang="ka-GE" sz="2800" dirty="0"/>
              <a:t>საქართველო: დახმარება პირველი ეროვნული ენერგოეფექტურობის სამოქმედო გეგმის </a:t>
            </a:r>
            <a:r>
              <a:rPr lang="ka-GE" sz="2800" dirty="0" smtClean="0"/>
              <a:t>(</a:t>
            </a:r>
            <a:r>
              <a:rPr lang="en-GB" sz="2800" dirty="0" smtClean="0"/>
              <a:t>NEEAP</a:t>
            </a:r>
            <a:r>
              <a:rPr lang="ka-GE" sz="2800" dirty="0" smtClean="0"/>
              <a:t>) </a:t>
            </a:r>
            <a:r>
              <a:rPr lang="ka-GE" sz="2800" dirty="0"/>
              <a:t>შემუშავებაში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(</a:t>
            </a:r>
            <a:r>
              <a:rPr lang="en-GB" sz="2800" dirty="0"/>
              <a:t>I</a:t>
            </a:r>
            <a:r>
              <a:rPr lang="ka-GE" sz="2800" dirty="0"/>
              <a:t> ფაზა</a:t>
            </a:r>
            <a:r>
              <a:rPr lang="en-US" sz="2800" dirty="0" smtClean="0"/>
              <a:t>)</a:t>
            </a:r>
            <a:endParaRPr lang="en-GB" altLang="en-US" sz="2800" dirty="0" smtClean="0"/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284984"/>
            <a:ext cx="6400800" cy="1718320"/>
          </a:xfrm>
        </p:spPr>
        <p:txBody>
          <a:bodyPr/>
          <a:lstStyle/>
          <a:p>
            <a:pPr eaLnBrk="1" hangingPunct="1"/>
            <a:r>
              <a:rPr lang="ka-GE" altLang="en-US" b="1" dirty="0" smtClean="0">
                <a:solidFill>
                  <a:srgbClr val="7030A0"/>
                </a:solidFill>
              </a:rPr>
              <a:t>საჯარო სექტორის ღონისძიებები</a:t>
            </a:r>
            <a:endParaRPr lang="en-GB" altLang="en-US" b="1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ka-GE" altLang="en-US" dirty="0" smtClean="0"/>
              <a:t>კარინა მელიქიძე</a:t>
            </a:r>
            <a:r>
              <a:rPr lang="en-US" altLang="en-US" dirty="0" smtClean="0"/>
              <a:t> </a:t>
            </a:r>
          </a:p>
          <a:p>
            <a:pPr eaLnBrk="1" hangingPunct="1"/>
            <a:r>
              <a:rPr lang="ka-GE" altLang="en-US" dirty="0" smtClean="0"/>
              <a:t>მდგრადი განვითარების და პოლიტიკის (</a:t>
            </a:r>
            <a:r>
              <a:rPr lang="en-US" altLang="en-US" dirty="0" smtClean="0"/>
              <a:t>SDAP) </a:t>
            </a:r>
            <a:r>
              <a:rPr lang="ka-GE" altLang="en-US" dirty="0" smtClean="0"/>
              <a:t>ცენტრი</a:t>
            </a:r>
            <a:endParaRPr lang="en-GB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6869B-8B19-4DE5-809F-EBEB9AE4D82E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pic>
        <p:nvPicPr>
          <p:cNvPr id="205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211539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7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/>
              <a:t/>
            </a:r>
            <a:br>
              <a:rPr lang="en-GB" altLang="en-US" sz="2000" dirty="0"/>
            </a:br>
            <a:r>
              <a:rPr lang="ka-GE" altLang="en-US" sz="2000" dirty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5496" y="980728"/>
            <a:ext cx="8856984" cy="604867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5600" b="1" dirty="0" smtClean="0"/>
              <a:t>P-4: </a:t>
            </a:r>
            <a:r>
              <a:rPr lang="ka-GE" sz="5600" b="1" dirty="0" smtClean="0"/>
              <a:t>ენერგოეფექტურობის გაზრდა საჯარო შენობებში-სკოლებში, რომლებიც ცენტრალური სახალმწიფოს მფლობელობაშია</a:t>
            </a:r>
            <a:r>
              <a:rPr lang="en-GB" sz="5600" b="1" dirty="0" smtClean="0"/>
              <a:t> </a:t>
            </a:r>
            <a:r>
              <a:rPr lang="ka-GE" sz="6000" b="1" dirty="0"/>
              <a:t>– </a:t>
            </a:r>
            <a:r>
              <a:rPr lang="ka-GE" sz="6000" b="1" dirty="0" smtClean="0"/>
              <a:t>გაგრძელება</a:t>
            </a:r>
            <a:r>
              <a:rPr lang="en-US" sz="6000" b="1" dirty="0" smtClean="0"/>
              <a:t> (2/2)</a:t>
            </a:r>
            <a:endParaRPr lang="ka-GE" sz="5600" b="1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dirty="0" smtClean="0"/>
              <a:t>წელიწადში განხორციელდება 11 სკოლის რეკონსტრუქცია  სულ 2200 სკოლიდან: აქედან მხედველობაშია  1 სკოლა რომელიც მუშაობს ელექტროენერგიაზე, 6 სკოლა რომელიც მუშაობს გაზზე და 4 სკოლა რომელიც მუშაობს შეშაზე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dirty="0" smtClean="0"/>
              <a:t>გათვალისწინებულია  </a:t>
            </a:r>
            <a:r>
              <a:rPr lang="ka-GE" sz="4900" b="1" dirty="0" smtClean="0"/>
              <a:t>1</a:t>
            </a:r>
            <a:r>
              <a:rPr lang="en-US" sz="4900" b="1" dirty="0" smtClean="0"/>
              <a:t>,</a:t>
            </a:r>
            <a:r>
              <a:rPr lang="ka-GE" sz="4900" b="1" dirty="0" smtClean="0"/>
              <a:t>2 მლნ ევროს ინვესწიცია ენეროეფექტური ღონისძიებისათვის </a:t>
            </a:r>
            <a:r>
              <a:rPr lang="ka-GE" sz="4900" dirty="0" smtClean="0"/>
              <a:t>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b="1" dirty="0" smtClean="0"/>
              <a:t>არა </a:t>
            </a:r>
            <a:r>
              <a:rPr lang="ka-GE" sz="4900" b="1" dirty="0"/>
              <a:t>ფინანსური დახმარება </a:t>
            </a:r>
            <a:r>
              <a:rPr lang="ka-GE" sz="4900" dirty="0"/>
              <a:t>სატენდერო პროცედურისთვის სახალმწიფოს მხრიდან </a:t>
            </a:r>
            <a:endParaRPr lang="ka-GE" sz="49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dirty="0" smtClean="0"/>
              <a:t>ტექნიკური დახმარება  მოხდება ტექნიკური გეგმების/ აუდიტის შემუშავების მიზნით და ცნობიერების ამაღლებისთვის.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dirty="0" smtClean="0"/>
              <a:t>პირველადი ენერგიის დაზოგვა შეადგენს </a:t>
            </a:r>
            <a:r>
              <a:rPr lang="ka-GE" sz="4900" b="1" dirty="0" smtClean="0"/>
              <a:t>2020 წ. 14 გვტსთ და  2025 წ. 36 გვტსთ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dirty="0"/>
              <a:t>დამოკიდებულია რეგულაციაზე მწვანე შესყიდვების შესახებ (ღონისძიება</a:t>
            </a:r>
            <a:r>
              <a:rPr lang="en-US" sz="4900" dirty="0"/>
              <a:t> P-8)</a:t>
            </a:r>
            <a:r>
              <a:rPr lang="ka-GE" sz="4900" dirty="0"/>
              <a:t> რომელიც ხელს შეუწყობს </a:t>
            </a:r>
            <a:r>
              <a:rPr lang="ka-GE" sz="4900" dirty="0" smtClean="0"/>
              <a:t>რეკონსტრუქციას  </a:t>
            </a:r>
            <a:r>
              <a:rPr lang="ka-GE" sz="4900" dirty="0"/>
              <a:t>ენერგოეფექტურობის </a:t>
            </a:r>
            <a:r>
              <a:rPr lang="ka-GE" sz="4900" dirty="0" smtClean="0"/>
              <a:t>პარამეტრების  გათვალისწინებით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6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/>
              <a:t/>
            </a:r>
            <a:br>
              <a:rPr lang="en-GB" altLang="en-US" sz="2000" dirty="0"/>
            </a:br>
            <a:r>
              <a:rPr lang="ka-GE" altLang="en-US" sz="2000" dirty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07504" y="891480"/>
            <a:ext cx="8856984" cy="577788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GB" sz="2800" b="1" dirty="0" smtClean="0"/>
              <a:t>P-5</a:t>
            </a:r>
            <a:r>
              <a:rPr lang="en-GB" sz="2800" b="1" dirty="0"/>
              <a:t>: </a:t>
            </a:r>
            <a:r>
              <a:rPr lang="ka-GE" sz="2800" b="1" dirty="0" smtClean="0"/>
              <a:t>ენერგოეფექტურობის გაზრდა ცენტრალური ხელისუფლების მფლობელობაში საჯარო შენობებში -არა სკოლებში </a:t>
            </a:r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ინვესტიციები </a:t>
            </a:r>
            <a:r>
              <a:rPr lang="ka-GE" sz="2100" dirty="0"/>
              <a:t>განხორციელდეს სამინისტროების მიერ </a:t>
            </a:r>
            <a:r>
              <a:rPr lang="ka-GE" sz="2100" dirty="0" smtClean="0"/>
              <a:t>სპეციპიკური შენობებისთვის </a:t>
            </a:r>
            <a:r>
              <a:rPr lang="en-GB" sz="2100" dirty="0" smtClean="0"/>
              <a:t>–</a:t>
            </a:r>
            <a:r>
              <a:rPr lang="ka-GE" sz="2100" dirty="0" smtClean="0"/>
              <a:t>სავარაუდოთ კოორდინაცია მოხდება ეკონომიკის და მდგრადი განვითარების სამინისტროსა და ენერგოეფექტური ფონდის მიერ</a:t>
            </a:r>
            <a:r>
              <a:rPr lang="en-US" sz="2100" dirty="0" smtClean="0"/>
              <a:t> (H-1)</a:t>
            </a:r>
            <a:r>
              <a:rPr lang="ka-GE" sz="2100" dirty="0" smtClean="0"/>
              <a:t>, </a:t>
            </a:r>
            <a:endParaRPr lang="en-US" sz="2100" dirty="0" smtClean="0"/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ენერგიის დაზოგვა და ინვესტიციები არ არის გაანგარიშებული რადგანაც ეს დამოკიდებულია შენობების ინვენტარიზაციაზე და ენერგოაუდიტებზე, რომელიც უნდა განხორციელდეს </a:t>
            </a:r>
            <a:r>
              <a:rPr lang="en-GB" sz="2100" dirty="0" smtClean="0"/>
              <a:t>(P-1).</a:t>
            </a:r>
          </a:p>
          <a:p>
            <a:pPr lvl="2">
              <a:lnSpc>
                <a:spcPct val="120000"/>
              </a:lnSpc>
            </a:pPr>
            <a:r>
              <a:rPr lang="ka-GE" sz="2100" b="1" dirty="0" smtClean="0"/>
              <a:t>ხელისუფლების არა ფულადი შენატანი</a:t>
            </a:r>
            <a:r>
              <a:rPr lang="en-US" sz="2100" b="1" dirty="0" smtClean="0"/>
              <a:t> </a:t>
            </a:r>
            <a:r>
              <a:rPr lang="en-GB" sz="2100" dirty="0" smtClean="0"/>
              <a:t>– </a:t>
            </a:r>
            <a:r>
              <a:rPr lang="ka-GE" sz="2100" dirty="0" smtClean="0"/>
              <a:t>6 კაც–თვე წელიწადში თანამშრომლებისთვის და განხორციელებისთვის </a:t>
            </a:r>
          </a:p>
          <a:p>
            <a:pPr lvl="2">
              <a:lnSpc>
                <a:spcPct val="120000"/>
              </a:lnSpc>
            </a:pPr>
            <a:r>
              <a:rPr lang="ka-GE" sz="2100" b="1" dirty="0" smtClean="0"/>
              <a:t>ტექნიკური დახმარება</a:t>
            </a:r>
            <a:r>
              <a:rPr lang="en-GB" sz="2100" dirty="0" smtClean="0"/>
              <a:t>–</a:t>
            </a:r>
            <a:r>
              <a:rPr lang="ka-GE" sz="2100" dirty="0" smtClean="0"/>
              <a:t>ტექნიკური პროექტის /ენერგოაუდიტების მომზადებისთვის</a:t>
            </a:r>
            <a:endParaRPr lang="en-GB" sz="2100" dirty="0" smtClean="0"/>
          </a:p>
          <a:p>
            <a:pPr lvl="2">
              <a:lnSpc>
                <a:spcPct val="120000"/>
              </a:lnSpc>
            </a:pPr>
            <a:r>
              <a:rPr lang="ka-GE" sz="2100" dirty="0" smtClean="0"/>
              <a:t>მოსალოდნელია</a:t>
            </a:r>
            <a:r>
              <a:rPr lang="en-US" sz="2100" dirty="0" smtClean="0"/>
              <a:t> </a:t>
            </a:r>
            <a:r>
              <a:rPr lang="ka-GE" sz="2100" dirty="0" smtClean="0"/>
              <a:t>-</a:t>
            </a:r>
            <a:r>
              <a:rPr lang="en-GB" sz="2100" dirty="0" smtClean="0"/>
              <a:t>  5</a:t>
            </a:r>
            <a:r>
              <a:rPr lang="ka-GE" sz="2100" dirty="0" smtClean="0"/>
              <a:t> მილიონი</a:t>
            </a:r>
            <a:r>
              <a:rPr lang="en-GB" sz="2100" dirty="0" smtClean="0"/>
              <a:t> </a:t>
            </a:r>
            <a:r>
              <a:rPr lang="ka-GE" sz="2100" dirty="0" smtClean="0"/>
              <a:t>ევრო </a:t>
            </a:r>
            <a:r>
              <a:rPr lang="en-US" sz="2100" dirty="0" smtClean="0"/>
              <a:t>NEFCO-</a:t>
            </a:r>
            <a:r>
              <a:rPr lang="ka-GE" sz="2100" dirty="0" smtClean="0"/>
              <a:t>დან და 3</a:t>
            </a:r>
            <a:r>
              <a:rPr lang="en-US" sz="2100" dirty="0" smtClean="0"/>
              <a:t>,</a:t>
            </a:r>
            <a:r>
              <a:rPr lang="ka-GE" sz="2100" dirty="0" smtClean="0"/>
              <a:t>35 მილიონი </a:t>
            </a:r>
            <a:r>
              <a:rPr lang="en-US" sz="2100" dirty="0" smtClean="0"/>
              <a:t>E5P </a:t>
            </a:r>
            <a:r>
              <a:rPr lang="ka-GE" sz="2100" dirty="0" smtClean="0"/>
              <a:t>-დან 2020 წლისთვის.</a:t>
            </a:r>
            <a:endParaRPr lang="en-GB" sz="21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78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r>
              <a:rPr lang="ka-GE" altLang="en-US" sz="2000" dirty="0" smtClean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5496" y="801415"/>
            <a:ext cx="8969672" cy="5795937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900" b="1" dirty="0" smtClean="0"/>
              <a:t>P-6</a:t>
            </a:r>
            <a:r>
              <a:rPr lang="en-GB" sz="2900" b="1" dirty="0"/>
              <a:t>: </a:t>
            </a:r>
            <a:r>
              <a:rPr lang="ka-GE" sz="2900" b="1" dirty="0" smtClean="0"/>
              <a:t>ენერგოეფექტურობის გაზრდა საჯარო შენობებში - საბავშვო ბაღებში, რომლებიც არ არის ცენტრალური ხელისუფლების მფლობელობაში</a:t>
            </a:r>
            <a:r>
              <a:rPr lang="en-US" sz="2900" b="1" dirty="0" smtClean="0"/>
              <a:t> (1/2)</a:t>
            </a:r>
            <a:endParaRPr lang="en-GB" sz="2900" b="1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300" dirty="0" smtClean="0"/>
              <a:t>ღონისძიება არის დიდი საინვესტიციო პროგრამის ნაწილი, რომელიც  განკუთნილია საბავშვო ბაღების რექონსტრუქციისთვის სხვადასხვა მუნიციპალიტეტების მიერ</a:t>
            </a:r>
            <a:r>
              <a:rPr lang="en-GB" sz="2300" dirty="0" smtClean="0"/>
              <a:t>. </a:t>
            </a:r>
            <a:r>
              <a:rPr lang="ka-GE" sz="2300" dirty="0" smtClean="0"/>
              <a:t>მაგალითი:საბავშვო ბაღი</a:t>
            </a:r>
            <a:r>
              <a:rPr lang="en-US" sz="2300" dirty="0" smtClean="0"/>
              <a:t> </a:t>
            </a:r>
            <a:r>
              <a:rPr lang="en-GB" sz="2200" dirty="0" smtClean="0"/>
              <a:t>– 700 </a:t>
            </a:r>
            <a:r>
              <a:rPr lang="ka-GE" sz="2200" dirty="0" smtClean="0"/>
              <a:t>მ</a:t>
            </a:r>
            <a:r>
              <a:rPr lang="en-GB" sz="2200" baseline="30000" dirty="0" smtClean="0"/>
              <a:t>2</a:t>
            </a:r>
            <a:r>
              <a:rPr lang="en-GB" sz="2200" dirty="0" smtClean="0"/>
              <a:t>, </a:t>
            </a:r>
            <a:r>
              <a:rPr lang="ka-GE" sz="2200" dirty="0" smtClean="0"/>
              <a:t>ენერგიის დაზოგვა</a:t>
            </a:r>
            <a:endParaRPr lang="en-GB" sz="2200" dirty="0" smtClean="0"/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ka-GE" sz="2000" dirty="0" smtClean="0"/>
              <a:t>გათბობაზე ენერგიის მოხმარება შემცირდება 60%: 200 </a:t>
            </a:r>
            <a:r>
              <a:rPr lang="ka-GE" sz="2000" dirty="0" smtClean="0"/>
              <a:t>კვტსთ/მ</a:t>
            </a:r>
            <a:r>
              <a:rPr lang="ka-GE" sz="2000" baseline="30000" dirty="0" smtClean="0"/>
              <a:t>2</a:t>
            </a:r>
            <a:r>
              <a:rPr lang="ka-GE" sz="2000" dirty="0" smtClean="0"/>
              <a:t> </a:t>
            </a:r>
            <a:r>
              <a:rPr lang="ka-GE" sz="2000" dirty="0" smtClean="0"/>
              <a:t>- 80 </a:t>
            </a:r>
            <a:r>
              <a:rPr lang="ka-GE" sz="2000" dirty="0" smtClean="0"/>
              <a:t>კვტსთ/მ</a:t>
            </a:r>
            <a:r>
              <a:rPr lang="ka-GE" sz="2000" baseline="30000" dirty="0" smtClean="0"/>
              <a:t>2</a:t>
            </a:r>
            <a:endParaRPr lang="en-GB" sz="2000" baseline="30000" dirty="0" smtClean="0"/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ka-GE" sz="2000" dirty="0" smtClean="0"/>
              <a:t> შეშის ღუმელების ენერგოეფექტურობა გაიზრდება 35% - 65%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ka-GE" sz="2000" dirty="0" smtClean="0"/>
              <a:t>ენერგოეფექტური განათების შედეგად კუთრი მოხმარება შემცირდება 2</a:t>
            </a:r>
            <a:r>
              <a:rPr lang="en-US" sz="2000" dirty="0" smtClean="0"/>
              <a:t>,</a:t>
            </a:r>
            <a:r>
              <a:rPr lang="ka-GE" sz="2000" dirty="0" smtClean="0"/>
              <a:t>5 ვტ/მ</a:t>
            </a:r>
            <a:r>
              <a:rPr lang="ka-GE" sz="2000" baseline="30000" dirty="0" smtClean="0"/>
              <a:t>2</a:t>
            </a:r>
            <a:r>
              <a:rPr lang="en-US" sz="2000" baseline="30000" dirty="0" smtClean="0"/>
              <a:t> </a:t>
            </a:r>
            <a:r>
              <a:rPr lang="ka-GE" sz="2000" dirty="0" smtClean="0"/>
              <a:t>- 1ვტ</a:t>
            </a:r>
            <a:r>
              <a:rPr lang="en-US" sz="2000" dirty="0" smtClean="0"/>
              <a:t>/</a:t>
            </a:r>
            <a:r>
              <a:rPr lang="ka-GE" sz="2000" dirty="0" smtClean="0"/>
              <a:t>მ</a:t>
            </a:r>
            <a:r>
              <a:rPr lang="ka-GE" sz="2000" baseline="30000" dirty="0" smtClean="0"/>
              <a:t>2</a:t>
            </a:r>
            <a:endParaRPr lang="en-GB" sz="20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400" dirty="0" smtClean="0"/>
              <a:t>40 ევრო/მ</a:t>
            </a:r>
            <a:r>
              <a:rPr lang="ka-GE" sz="2400" baseline="30000" dirty="0" smtClean="0"/>
              <a:t>2</a:t>
            </a:r>
            <a:r>
              <a:rPr lang="ka-GE" sz="2400" dirty="0" smtClean="0"/>
              <a:t> გასათბობ ფართობზე გათვალისწინებულია ეე ინვესტიციებისთვის</a:t>
            </a:r>
            <a:r>
              <a:rPr lang="en-US" sz="2400" dirty="0" smtClean="0"/>
              <a:t> </a:t>
            </a:r>
            <a:r>
              <a:rPr lang="ka-GE" sz="2400" dirty="0" smtClean="0"/>
              <a:t>-</a:t>
            </a:r>
            <a:r>
              <a:rPr lang="en-US" sz="2400" dirty="0" smtClean="0"/>
              <a:t> </a:t>
            </a:r>
            <a:r>
              <a:rPr lang="ka-GE" sz="2400" dirty="0" smtClean="0"/>
              <a:t>28</a:t>
            </a:r>
            <a:r>
              <a:rPr lang="en-US" sz="2400" dirty="0" smtClean="0"/>
              <a:t> </a:t>
            </a:r>
            <a:r>
              <a:rPr lang="ka-GE" sz="2400" dirty="0" smtClean="0"/>
              <a:t>000 ევრო/ თითო საბავშვო ბაღისთვის (დამატებითი 50-100 ევრო/მ</a:t>
            </a:r>
            <a:r>
              <a:rPr lang="ka-GE" sz="2400" baseline="30000" dirty="0" smtClean="0"/>
              <a:t>2</a:t>
            </a:r>
            <a:r>
              <a:rPr lang="en-US" sz="2400" dirty="0"/>
              <a:t> </a:t>
            </a:r>
            <a:r>
              <a:rPr lang="ka-GE" sz="2400" dirty="0" smtClean="0"/>
              <a:t>გათვალისწინებულია არა ეე ღონისღიებებისთვის რომელიც არ შედის ღონისძოებების ღირებულებაში); 600 ევრო/ სკოლაზე  გათვალისწინებულია   განათებისთვის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400" dirty="0" smtClean="0"/>
              <a:t>5</a:t>
            </a:r>
            <a:r>
              <a:rPr lang="en-US" sz="2400" dirty="0" smtClean="0"/>
              <a:t> </a:t>
            </a:r>
            <a:r>
              <a:rPr lang="ka-GE" sz="2400" dirty="0" smtClean="0"/>
              <a:t>000 ევრო გათვალისწინებულია გათბობის / ვენტილაციის სისტემის გაუმჯობესებისთვის (ენერგიის წყარო- ელექტროენერგია და ბუნებრივი აირი) ხოლო 25</a:t>
            </a:r>
            <a:r>
              <a:rPr lang="en-US" sz="2400" dirty="0" smtClean="0"/>
              <a:t> </a:t>
            </a:r>
            <a:r>
              <a:rPr lang="ka-GE" sz="2400" dirty="0" smtClean="0"/>
              <a:t>000 ევრო გათვალისწინებულია  საბავშო ბაღებისთვის სადაც განსაზღვრულია</a:t>
            </a:r>
            <a:r>
              <a:rPr lang="en-US" sz="2400" dirty="0" smtClean="0"/>
              <a:t> </a:t>
            </a:r>
            <a:r>
              <a:rPr lang="ka-GE" sz="2400" dirty="0" smtClean="0"/>
              <a:t>- შეშის გამოყენება, რომელიც მოგვცემს საშუალებას მოხდეს გადასვლა ლოკალური გამათბობლებიდან გათბობის სისტემაზე ქვაბით და რადიატორებით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endParaRPr lang="ka-GE" sz="24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endParaRPr lang="ka-GE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</a:t>
            </a:r>
            <a:r>
              <a:rPr lang="ka-GE" altLang="en-US" sz="2000" dirty="0" smtClean="0"/>
              <a:t>ღონისძიებები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r>
              <a:rPr lang="ka-GE" altLang="en-US" sz="2000" dirty="0" smtClean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5496" y="873423"/>
            <a:ext cx="8969672" cy="5795937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600" b="1" dirty="0" smtClean="0"/>
              <a:t>P-6</a:t>
            </a:r>
            <a:r>
              <a:rPr lang="en-GB" sz="2600" b="1" dirty="0"/>
              <a:t>: </a:t>
            </a:r>
            <a:r>
              <a:rPr lang="ka-GE" sz="2600" b="1" dirty="0" smtClean="0"/>
              <a:t>ენერგოეფექტურობის გაზრდა საჯარო შენობებში -  საბავშვო ბაღებში, რომლებიც არ არის ცენტრალური ხელისუფლების მფლობელობაში</a:t>
            </a:r>
            <a:r>
              <a:rPr lang="en-GB" sz="2600" b="1" dirty="0" smtClean="0"/>
              <a:t> </a:t>
            </a:r>
            <a:r>
              <a:rPr lang="ka-GE" sz="2600" b="1" dirty="0"/>
              <a:t>– </a:t>
            </a:r>
            <a:r>
              <a:rPr lang="ka-GE" sz="2600" b="1" dirty="0" smtClean="0"/>
              <a:t>გაგრძელება</a:t>
            </a:r>
            <a:r>
              <a:rPr lang="en-US" sz="2600" b="1" dirty="0" smtClean="0"/>
              <a:t> (2/2)</a:t>
            </a:r>
            <a:endParaRPr lang="en-GB" sz="2600" b="1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300" b="1" dirty="0" smtClean="0"/>
              <a:t>წელიწადში გათვალისწინებულია 11 საბავშო ბაღის რეკონსტრუქცია </a:t>
            </a:r>
            <a:r>
              <a:rPr lang="ka-GE" sz="2300" dirty="0" smtClean="0"/>
              <a:t>სულ 700 საბავშო ბაღიდან: 1ბაღში  გათბობა მუშაობს ელექტროენერგიაზე; 8 ბაღში გათბობა მუშაობს ბუნებრივ აირზე; 2 ბაღში გათბობა მუშაობს შეშაძე </a:t>
            </a:r>
            <a:r>
              <a:rPr lang="ka-GE" sz="2300" b="1" dirty="0" smtClean="0"/>
              <a:t>- </a:t>
            </a:r>
            <a:r>
              <a:rPr lang="hr-HR" sz="2300" b="1" dirty="0" smtClean="0"/>
              <a:t> </a:t>
            </a:r>
            <a:r>
              <a:rPr lang="ka-GE" sz="2300" b="1" dirty="0" smtClean="0"/>
              <a:t>520</a:t>
            </a:r>
            <a:r>
              <a:rPr lang="en-GB" sz="2300" b="1" dirty="0"/>
              <a:t> </a:t>
            </a:r>
            <a:r>
              <a:rPr lang="en-GB" sz="2300" b="1" dirty="0" smtClean="0"/>
              <a:t>000 </a:t>
            </a:r>
            <a:r>
              <a:rPr lang="ka-GE" sz="2300" b="1" dirty="0" smtClean="0"/>
              <a:t>– 600</a:t>
            </a:r>
            <a:r>
              <a:rPr lang="en-US" sz="2300" b="1" dirty="0" smtClean="0"/>
              <a:t> </a:t>
            </a:r>
            <a:r>
              <a:rPr lang="ka-GE" sz="2300" b="1" dirty="0" smtClean="0"/>
              <a:t>000 ევრო  წელიწადში</a:t>
            </a:r>
            <a:r>
              <a:rPr lang="en-GB" sz="2300" b="1" dirty="0" smtClean="0"/>
              <a:t> </a:t>
            </a:r>
            <a:r>
              <a:rPr lang="ka-GE" sz="2300" b="1" dirty="0" smtClean="0"/>
              <a:t> ენერგოეფექტურობისთვის</a:t>
            </a:r>
            <a:endParaRPr lang="hr-HR" sz="2300" b="1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300" dirty="0" smtClean="0"/>
              <a:t>არა ფინანსური დახმარება მუნიციპალიტეტებისაგან - სატენდერო პროცედურების ჩატარება</a:t>
            </a:r>
            <a:endParaRPr lang="ka-GE" sz="2300" b="1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300" b="1" dirty="0" smtClean="0"/>
              <a:t>ტექნიკური დახმარება  </a:t>
            </a:r>
            <a:r>
              <a:rPr lang="ka-GE" sz="2400" dirty="0" smtClean="0"/>
              <a:t>მოხდება </a:t>
            </a:r>
            <a:r>
              <a:rPr lang="ka-GE" sz="2400" dirty="0"/>
              <a:t>ტექნიკური გეგმების/ აუდიტის შემუშავების მიზნით და ცნობიერების ამაღლებისთვის</a:t>
            </a:r>
            <a:endParaRPr lang="ka-GE" sz="23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300" dirty="0" smtClean="0"/>
              <a:t>პირველადი ენერგიის დაზოგვა შეადგენს 2020 წ. </a:t>
            </a:r>
            <a:r>
              <a:rPr lang="ka-GE" sz="2300" dirty="0"/>
              <a:t>6</a:t>
            </a:r>
            <a:r>
              <a:rPr lang="ka-GE" sz="2300" dirty="0" smtClean="0"/>
              <a:t> გვტსთ და  2025 წ. 17 გვტ.სთ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300" dirty="0" smtClean="0"/>
              <a:t>დამოკიდებულია რეგულაციაზე მწვანე შესყიდვების შესახებ (ღონისძიება</a:t>
            </a:r>
            <a:r>
              <a:rPr lang="en-US" sz="2300" dirty="0" smtClean="0"/>
              <a:t> P-8)</a:t>
            </a:r>
            <a:r>
              <a:rPr lang="ka-GE" sz="2300" dirty="0" smtClean="0"/>
              <a:t> რომელიც ხელს შეუწყობს რეკონსტრუქციას  ენერგოეფექტურობის პარამეტრების  გათვალისწინებით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27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r>
              <a:rPr lang="ka-GE" altLang="en-US" sz="2000" dirty="0" smtClean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5496" y="891480"/>
            <a:ext cx="8856984" cy="577788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b="1" dirty="0" smtClean="0"/>
              <a:t>P-7</a:t>
            </a:r>
            <a:r>
              <a:rPr lang="en-GB" b="1" dirty="0"/>
              <a:t>: </a:t>
            </a:r>
            <a:r>
              <a:rPr lang="ka-GE" b="1" dirty="0" smtClean="0"/>
              <a:t>ენერგოეფექტურობის გაზრდა საჯარო შენობებში -  არა საბავშვო ბაღებში, რომლებიც არ არის ცენტრალური ხელისუფლების მფლობელობაში</a:t>
            </a:r>
            <a:endParaRPr lang="en-GB" b="1" dirty="0" smtClean="0"/>
          </a:p>
          <a:p>
            <a:pPr lvl="1">
              <a:lnSpc>
                <a:spcPct val="120000"/>
              </a:lnSpc>
            </a:pPr>
            <a:r>
              <a:rPr lang="ka-GE" sz="2600" dirty="0" smtClean="0"/>
              <a:t>ინვესტიციები განხორციელდეს მუნიციპალიტეტების  მიერ სპეციპიკური შენობებისთვის </a:t>
            </a:r>
            <a:r>
              <a:rPr lang="en-GB" sz="2600" dirty="0" smtClean="0"/>
              <a:t>–</a:t>
            </a:r>
            <a:r>
              <a:rPr lang="ka-GE" sz="2600" dirty="0" smtClean="0"/>
              <a:t>დახმარება მოხდება </a:t>
            </a:r>
            <a:r>
              <a:rPr lang="ka-GE" sz="2600" dirty="0"/>
              <a:t>საერთაშორისო </a:t>
            </a:r>
            <a:r>
              <a:rPr lang="ka-GE" sz="2600" dirty="0" smtClean="0"/>
              <a:t>ორგანიზაციებიდან და საერთაშორისო ფინანსური ინსტიტუტებიდან </a:t>
            </a:r>
          </a:p>
          <a:p>
            <a:pPr lvl="1">
              <a:lnSpc>
                <a:spcPct val="120000"/>
              </a:lnSpc>
            </a:pPr>
            <a:r>
              <a:rPr lang="ka-GE" sz="2600" dirty="0" smtClean="0"/>
              <a:t>ენერგიის დაზოგვა და ინვესტიციები არ არის გაანგარიშებული, რადგანაც ეს დამოკიდებულია შენობების ინვენტარიზაციაზე და ენერგოაუდიტებზე, რომელიც უნდა განხორციელდეს </a:t>
            </a:r>
            <a:r>
              <a:rPr lang="en-GB" sz="2600" dirty="0" smtClean="0"/>
              <a:t>(P-1).</a:t>
            </a:r>
            <a:endParaRPr lang="ka-GE" sz="2600" dirty="0" smtClean="0"/>
          </a:p>
          <a:p>
            <a:pPr lvl="1">
              <a:lnSpc>
                <a:spcPct val="120000"/>
              </a:lnSpc>
            </a:pPr>
            <a:r>
              <a:rPr lang="ka-GE" sz="2600" dirty="0" smtClean="0"/>
              <a:t>არა ფინანსური მხარდაჭერა მთავრობისაგან - 3 კაც-თვე წელიწადში თანამშრობლობისა და განხორციელებისთვის</a:t>
            </a:r>
          </a:p>
          <a:p>
            <a:pPr lvl="1">
              <a:lnSpc>
                <a:spcPct val="120000"/>
              </a:lnSpc>
            </a:pPr>
            <a:r>
              <a:rPr lang="ka-GE" sz="2600" b="1" dirty="0" smtClean="0"/>
              <a:t>13 მუნიციპალიტეტებისაგან არაფინანსური მხარდაჭერ</a:t>
            </a:r>
            <a:r>
              <a:rPr lang="ka-GE" sz="2600" dirty="0" smtClean="0"/>
              <a:t>ა ექვივალენტური 3 კაც-დღე/თითო მუნიციპალიტეტისთვის თანამშრობლობისა და განხორციელებისთვის</a:t>
            </a:r>
          </a:p>
          <a:p>
            <a:pPr lvl="1">
              <a:lnSpc>
                <a:spcPct val="120000"/>
              </a:lnSpc>
            </a:pPr>
            <a:r>
              <a:rPr lang="ka-GE" sz="2600" b="1" dirty="0"/>
              <a:t>ტ</a:t>
            </a:r>
            <a:r>
              <a:rPr lang="ka-GE" sz="2600" b="1" dirty="0" smtClean="0"/>
              <a:t>ექნიკური დახმარება</a:t>
            </a:r>
            <a:r>
              <a:rPr lang="ka-GE" sz="1600" dirty="0" smtClean="0"/>
              <a:t> </a:t>
            </a:r>
            <a:r>
              <a:rPr lang="ka-GE" sz="1600" b="1" dirty="0" smtClean="0"/>
              <a:t> </a:t>
            </a:r>
            <a:r>
              <a:rPr lang="ka-GE" sz="2500" dirty="0"/>
              <a:t>მოხდება ტექნიკური გეგმების/ აუდიტის შემუშავების მიზნით და ცნობიერების ამაღლებისთვის </a:t>
            </a:r>
            <a:endParaRPr lang="ka-GE" sz="2500" dirty="0" smtClean="0"/>
          </a:p>
          <a:p>
            <a:pPr lvl="1">
              <a:lnSpc>
                <a:spcPct val="120000"/>
              </a:lnSpc>
            </a:pPr>
            <a:r>
              <a:rPr lang="ka-GE" sz="2600" dirty="0" smtClean="0"/>
              <a:t>ღირებულება შეფასებულია როგორც 780</a:t>
            </a:r>
            <a:r>
              <a:rPr lang="en-US" sz="2600" dirty="0" smtClean="0"/>
              <a:t> </a:t>
            </a:r>
            <a:r>
              <a:rPr lang="ka-GE" sz="2600" dirty="0" smtClean="0"/>
              <a:t>000 ევრო 2017-2020 წწ. საწყისი პროგრამისთვის რომელიც უნდა ჩამოყალიბდეს 4 წლისთვის (არ მოიცავს არანაირ ეე ინვესტიციებს)</a:t>
            </a:r>
            <a:endParaRPr lang="ka-GE" sz="2500" dirty="0" smtClean="0"/>
          </a:p>
          <a:p>
            <a:pPr>
              <a:lnSpc>
                <a:spcPct val="120000"/>
              </a:lnSpc>
            </a:pPr>
            <a:endParaRPr lang="en-GB" sz="25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endParaRPr lang="en-GB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19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r>
              <a:rPr lang="ka-GE" altLang="en-US" sz="2000" dirty="0" smtClean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5496" y="980728"/>
            <a:ext cx="8856984" cy="597666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GB" sz="3600" b="1" dirty="0" smtClean="0"/>
              <a:t>P-8</a:t>
            </a:r>
            <a:r>
              <a:rPr lang="en-GB" sz="2600" b="1" dirty="0"/>
              <a:t>: </a:t>
            </a:r>
            <a:r>
              <a:rPr lang="ka-GE" sz="3600" b="1" dirty="0" smtClean="0"/>
              <a:t>მწვანე შესყიდვები ენერგოეფექტურობისთვის</a:t>
            </a:r>
            <a:endParaRPr lang="en-GB" sz="3600" b="1" dirty="0" smtClean="0"/>
          </a:p>
          <a:p>
            <a:pPr lvl="1">
              <a:lnSpc>
                <a:spcPct val="120000"/>
              </a:lnSpc>
            </a:pPr>
            <a:r>
              <a:rPr lang="ka-GE" sz="2900" dirty="0" smtClean="0"/>
              <a:t>ითვალისწინებს შესყიდვების რეგულაციების მიღებას, რომელიც განსაზღვრავს ფუნქციონირების და ექსპლუატაციის რეგულაციებს ენერგიის მომხმარებელი მოწყობილობების სიცოცხლისუნარიონობის პერიოდისთვის</a:t>
            </a:r>
            <a:r>
              <a:rPr lang="ka-GE" sz="2900" dirty="0"/>
              <a:t>, და </a:t>
            </a:r>
            <a:r>
              <a:rPr lang="ka-GE" sz="2900" dirty="0" smtClean="0"/>
              <a:t>აგრეთვე სერვისებს შენობების და ტრანსპორტის გათვალისწინებით</a:t>
            </a:r>
            <a:endParaRPr lang="en-GB" sz="2900" dirty="0"/>
          </a:p>
          <a:p>
            <a:pPr lvl="1">
              <a:lnSpc>
                <a:spcPct val="120000"/>
              </a:lnSpc>
            </a:pPr>
            <a:r>
              <a:rPr lang="ka-GE" sz="2900" b="1" dirty="0" smtClean="0"/>
              <a:t>არა ფინანსური მხარდაჭერა მთავრობისაგან</a:t>
            </a:r>
            <a:r>
              <a:rPr lang="en-GB" sz="2900" dirty="0" smtClean="0"/>
              <a:t>:</a:t>
            </a:r>
            <a:r>
              <a:rPr lang="ka-GE" sz="2900" dirty="0" smtClean="0"/>
              <a:t>ითვლალისწინებს რეგულაციის შემუშავებას და დამატებით 0</a:t>
            </a:r>
            <a:r>
              <a:rPr lang="en-US" sz="2900" dirty="0" smtClean="0"/>
              <a:t>,</a:t>
            </a:r>
            <a:r>
              <a:rPr lang="ka-GE" sz="2900" dirty="0" smtClean="0"/>
              <a:t>5 კაც-თვე წელიწადში რომელიც გავრცელდება 20 შესყიდვების სააგენტოზე, რომლეთაც შეუძლია ეს ღონისძიება გამოიყენონ: </a:t>
            </a:r>
            <a:endParaRPr lang="en-GB" sz="2900" dirty="0" smtClean="0"/>
          </a:p>
          <a:p>
            <a:pPr lvl="2">
              <a:lnSpc>
                <a:spcPct val="120000"/>
              </a:lnSpc>
            </a:pPr>
            <a:r>
              <a:rPr lang="en-GB" sz="2900" dirty="0" smtClean="0"/>
              <a:t>16 </a:t>
            </a:r>
            <a:r>
              <a:rPr lang="ka-GE" sz="2900" dirty="0" smtClean="0"/>
              <a:t>კაც-თვე იმისთვის, რომ შემუშავდეს კანონდებლობა/რეგულაციები</a:t>
            </a:r>
            <a:endParaRPr lang="en-GB" sz="2900" dirty="0" smtClean="0"/>
          </a:p>
          <a:p>
            <a:pPr lvl="2">
              <a:lnSpc>
                <a:spcPct val="120000"/>
              </a:lnSpc>
            </a:pPr>
            <a:r>
              <a:rPr lang="en-GB" sz="2900" dirty="0" smtClean="0"/>
              <a:t>0,5 </a:t>
            </a:r>
            <a:r>
              <a:rPr lang="ka-GE" sz="2900" dirty="0" smtClean="0"/>
              <a:t>დამატებითი კაც-თვე წელიწადში მოიაზრება 20 შესყიდვების სააგენტოებისთვის, რომლებიც შესაძლოა განახორციელებენ ამ ღონისძიებას</a:t>
            </a:r>
            <a:endParaRPr lang="en-GB" sz="2900" dirty="0"/>
          </a:p>
          <a:p>
            <a:pPr lvl="1">
              <a:lnSpc>
                <a:spcPct val="120000"/>
              </a:lnSpc>
            </a:pPr>
            <a:r>
              <a:rPr lang="ka-GE" sz="2900" b="1" dirty="0" smtClean="0"/>
              <a:t>არა ფინანსური მხარდაჭერა მუნიციპალიტეტებისაგან:</a:t>
            </a:r>
          </a:p>
          <a:p>
            <a:pPr lvl="1">
              <a:lnSpc>
                <a:spcPct val="120000"/>
              </a:lnSpc>
            </a:pPr>
            <a:r>
              <a:rPr lang="ka-GE" sz="2900" dirty="0" smtClean="0"/>
              <a:t>დამატებით </a:t>
            </a:r>
            <a:r>
              <a:rPr lang="en-GB" sz="2900" dirty="0" smtClean="0"/>
              <a:t>0,5 </a:t>
            </a:r>
            <a:r>
              <a:rPr lang="ka-GE" sz="2900" dirty="0" smtClean="0"/>
              <a:t>კაც-თვე წელიწადში</a:t>
            </a:r>
            <a:r>
              <a:rPr lang="en-GB" sz="2900" dirty="0" smtClean="0"/>
              <a:t> </a:t>
            </a:r>
            <a:r>
              <a:rPr lang="en-GB" sz="2900" dirty="0"/>
              <a:t>64 </a:t>
            </a:r>
            <a:r>
              <a:rPr lang="ka-GE" sz="2900" dirty="0" smtClean="0"/>
              <a:t>მუნიციპალიტეტისთვის რომლებიც განახორციელებენ ღონისძიებას</a:t>
            </a:r>
            <a:endParaRPr lang="en-GB" sz="2900" dirty="0"/>
          </a:p>
          <a:p>
            <a:pPr lvl="1">
              <a:lnSpc>
                <a:spcPct val="120000"/>
              </a:lnSpc>
            </a:pPr>
            <a:r>
              <a:rPr lang="ka-GE" sz="2900" b="1" dirty="0" smtClean="0"/>
              <a:t>ტექნიკური დახმარება</a:t>
            </a:r>
            <a:r>
              <a:rPr lang="en-GB" sz="2900" b="1" dirty="0" smtClean="0"/>
              <a:t>:</a:t>
            </a:r>
            <a:r>
              <a:rPr lang="ka-GE" sz="2900" b="1" dirty="0" smtClean="0"/>
              <a:t> </a:t>
            </a:r>
            <a:r>
              <a:rPr lang="ka-GE" sz="2900" dirty="0" smtClean="0"/>
              <a:t>გამოიხატება </a:t>
            </a:r>
            <a:r>
              <a:rPr lang="en-GB" sz="2900" b="1" dirty="0" smtClean="0"/>
              <a:t> </a:t>
            </a:r>
            <a:r>
              <a:rPr lang="ka-GE" sz="2900" dirty="0" smtClean="0"/>
              <a:t>რეგილაციის შემუშავებაში </a:t>
            </a:r>
            <a:r>
              <a:rPr lang="ka-GE" sz="2900" dirty="0"/>
              <a:t>და შესყიდვების პროცესის </a:t>
            </a:r>
            <a:r>
              <a:rPr lang="ka-GE" sz="2900" dirty="0" smtClean="0"/>
              <a:t>დახმარებაში</a:t>
            </a:r>
            <a:r>
              <a:rPr lang="ka-GE" sz="2900" b="1" dirty="0" smtClean="0"/>
              <a:t> </a:t>
            </a:r>
            <a:r>
              <a:rPr lang="ka-GE" sz="2900" dirty="0" smtClean="0"/>
              <a:t>საწყისი პერიოდისათვის </a:t>
            </a:r>
          </a:p>
          <a:p>
            <a:pPr lvl="1">
              <a:lnSpc>
                <a:spcPct val="120000"/>
              </a:lnSpc>
            </a:pPr>
            <a:r>
              <a:rPr lang="ka-GE" sz="2900" dirty="0" smtClean="0"/>
              <a:t>ღირებულება შეფასდა როგორც 227</a:t>
            </a:r>
            <a:r>
              <a:rPr lang="en-US" sz="2900" dirty="0" smtClean="0"/>
              <a:t> </a:t>
            </a:r>
            <a:r>
              <a:rPr lang="ka-GE" sz="2900" dirty="0" smtClean="0"/>
              <a:t>000 ევრო, რომელიც განყუთნილია 4 წლიანი პროგრამისთვის, რომელიც განხორციელდება </a:t>
            </a:r>
            <a:r>
              <a:rPr lang="en-GB" sz="2900" dirty="0" smtClean="0"/>
              <a:t>2017</a:t>
            </a:r>
            <a:r>
              <a:rPr lang="ka-GE" sz="2900" dirty="0" smtClean="0"/>
              <a:t> წლიდან</a:t>
            </a:r>
            <a:r>
              <a:rPr lang="en-GB" sz="2900" dirty="0" smtClean="0"/>
              <a:t> </a:t>
            </a:r>
            <a:r>
              <a:rPr lang="ka-GE" sz="2900" dirty="0" smtClean="0"/>
              <a:t>-</a:t>
            </a:r>
            <a:r>
              <a:rPr lang="en-US" sz="2900" dirty="0" smtClean="0"/>
              <a:t> </a:t>
            </a:r>
            <a:r>
              <a:rPr lang="en-GB" sz="2900" dirty="0" smtClean="0"/>
              <a:t>20</a:t>
            </a:r>
            <a:r>
              <a:rPr lang="ka-GE" sz="2900" dirty="0" smtClean="0"/>
              <a:t>20</a:t>
            </a:r>
            <a:r>
              <a:rPr lang="en-GB" sz="2900" dirty="0" smtClean="0"/>
              <a:t> </a:t>
            </a:r>
            <a:r>
              <a:rPr lang="ka-GE" sz="2900" dirty="0" smtClean="0"/>
              <a:t>წლამდე</a:t>
            </a:r>
            <a:r>
              <a:rPr lang="ka-GE" sz="2600" dirty="0" smtClean="0"/>
              <a:t>. 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95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r>
              <a:rPr lang="ka-GE" altLang="en-US" sz="2000" dirty="0" smtClean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5496" y="764704"/>
            <a:ext cx="8856984" cy="577788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b="1" dirty="0" smtClean="0"/>
              <a:t>P-9: </a:t>
            </a:r>
            <a:r>
              <a:rPr lang="hr-HR" b="1" dirty="0" smtClean="0"/>
              <a:t>ქუჩის/გარე განათების ე</a:t>
            </a:r>
            <a:r>
              <a:rPr lang="ka-GE" b="1" dirty="0" smtClean="0"/>
              <a:t>ნერგოეფექტურობის </a:t>
            </a:r>
            <a:r>
              <a:rPr lang="hr-HR" b="1" dirty="0" smtClean="0"/>
              <a:t>გაუმჯობესება</a:t>
            </a:r>
            <a:endParaRPr lang="en-GB" b="1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200" dirty="0" smtClean="0"/>
              <a:t>გარე განათების სისტემების მოდერნიზაცია და გაუმჯობესება ქალაქებში და ქალაქებს შორის ტერიტორიებზე - არაეფექტური ნათურების შეცვლა ენერგოდამზოგი ნათურებით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200" dirty="0" smtClean="0"/>
              <a:t>მთლიანი ბაზრის პოტენციალი </a:t>
            </a:r>
            <a:r>
              <a:rPr lang="en-GB" sz="2200" dirty="0"/>
              <a:t>SEAP</a:t>
            </a:r>
            <a:r>
              <a:rPr lang="ka-GE" sz="2200" dirty="0"/>
              <a:t>-ში </a:t>
            </a:r>
            <a:r>
              <a:rPr lang="ka-GE" sz="2200" dirty="0" smtClean="0"/>
              <a:t>შეფასდა, როგორც </a:t>
            </a:r>
            <a:r>
              <a:rPr lang="en-GB" sz="2200" dirty="0" smtClean="0"/>
              <a:t>1</a:t>
            </a:r>
            <a:r>
              <a:rPr lang="ka-GE" sz="2200" dirty="0" smtClean="0"/>
              <a:t>32</a:t>
            </a:r>
            <a:r>
              <a:rPr lang="en-GB" sz="2200" dirty="0"/>
              <a:t> </a:t>
            </a:r>
            <a:r>
              <a:rPr lang="ka-GE" sz="2200" dirty="0" smtClean="0"/>
              <a:t>000</a:t>
            </a:r>
            <a:r>
              <a:rPr lang="en-GB" sz="2200" dirty="0" smtClean="0"/>
              <a:t> </a:t>
            </a:r>
            <a:r>
              <a:rPr lang="ka-GE" sz="2200" dirty="0" smtClean="0"/>
              <a:t> ნათურა. მთლიანი ეროვნული ბაზარი </a:t>
            </a:r>
            <a:r>
              <a:rPr lang="ka-GE" sz="2200" dirty="0"/>
              <a:t>(</a:t>
            </a:r>
            <a:r>
              <a:rPr lang="ka-GE" sz="2200" dirty="0" smtClean="0"/>
              <a:t>ამ ქალაქების ჩათვლით) შეფასდა და  უნდა გაიზარდოს ორჯერ</a:t>
            </a:r>
            <a:r>
              <a:rPr lang="en-GB" sz="2200" dirty="0" smtClean="0"/>
              <a:t>. </a:t>
            </a:r>
            <a:r>
              <a:rPr lang="ka-GE" sz="2200" dirty="0" smtClean="0"/>
              <a:t>უნდა იყოს შეცვლილი წელიწადში 10%, გათვალისწინებულია 10 წლის განმავლობაში</a:t>
            </a:r>
            <a:r>
              <a:rPr lang="ka-GE" sz="2200" dirty="0" smtClean="0"/>
              <a:t>. </a:t>
            </a:r>
            <a:endParaRPr lang="hr-HR" sz="22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200" dirty="0" smtClean="0"/>
              <a:t>არაეფექტური ნატრიუმის ნათურები- 250 ვტ თითო სანათისთვის და სიცოცხლისუნარიანობით 20</a:t>
            </a:r>
            <a:r>
              <a:rPr lang="en-US" sz="2200" dirty="0" smtClean="0"/>
              <a:t> </a:t>
            </a:r>
            <a:r>
              <a:rPr lang="ka-GE" sz="2200" dirty="0" smtClean="0"/>
              <a:t>000 საათი მოითხოვს გამოცვლას ყოველ 5 წელიწადში. ნატრიუმის ნათურების ჩანაცვლების ღირებულება შეადგენს 200 ევრო/ თითო ნათურისთვის.</a:t>
            </a:r>
            <a:endParaRPr lang="hr-HR" sz="22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200" dirty="0" smtClean="0"/>
              <a:t>ეფექტური დიოდის ნათურებს გააჩნია -140 ვტ/სანათზე სიცოცხლისუნარიანობით </a:t>
            </a:r>
            <a:r>
              <a:rPr lang="en-GB" sz="2200" dirty="0" smtClean="0"/>
              <a:t>50 000 </a:t>
            </a:r>
            <a:r>
              <a:rPr lang="ka-GE" sz="2200" dirty="0" smtClean="0"/>
              <a:t>საათი (მოითხოვს შეცვლას ყოველ 12 წელიწადში). ახალი დიოდის ნათურის დაყენების ღირებულება მუშახელის გათვალისწინებით ღირს 365 ევრო.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200" b="1" dirty="0" smtClean="0"/>
              <a:t>ეროვნული ხელისუფლების არა ფინანსური დახმარება მოითხოვს -</a:t>
            </a:r>
            <a:r>
              <a:rPr lang="en-US" sz="2200" b="1" dirty="0" smtClean="0"/>
              <a:t> </a:t>
            </a:r>
            <a:r>
              <a:rPr lang="ka-GE" sz="2200" dirty="0" smtClean="0"/>
              <a:t>3 კაც-თვეს წელიწადში პროგრამის განხორციელებისათვის</a:t>
            </a:r>
            <a:endParaRPr lang="en-GB" sz="22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200" b="1" dirty="0" smtClean="0"/>
              <a:t>მუნიციპალიტეტებისგან არა ფინანსური დახმარება -</a:t>
            </a:r>
            <a:r>
              <a:rPr lang="ka-GE" sz="2200" dirty="0" smtClean="0"/>
              <a:t>1კაც-თვე</a:t>
            </a:r>
            <a:r>
              <a:rPr lang="ka-GE" sz="2200" b="1" dirty="0" smtClean="0"/>
              <a:t> </a:t>
            </a:r>
            <a:r>
              <a:rPr lang="ka-GE" sz="2200" dirty="0" smtClean="0"/>
              <a:t>მუნიციპალიტეტის პერსონალისგან წელიწადში, </a:t>
            </a:r>
            <a:r>
              <a:rPr lang="ka-GE" sz="2200" dirty="0"/>
              <a:t>პროგრამის განხორციელებისათვის 64 </a:t>
            </a:r>
            <a:r>
              <a:rPr lang="ka-GE" sz="2200" dirty="0" smtClean="0"/>
              <a:t>მუნიციპალიტეტში.</a:t>
            </a:r>
            <a:endParaRPr lang="en-GB" sz="22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200" b="1" dirty="0" smtClean="0"/>
              <a:t>ტექნიკური დახმარება  </a:t>
            </a:r>
            <a:r>
              <a:rPr lang="ka-GE" sz="2200" dirty="0" smtClean="0"/>
              <a:t>გათვალისწინებულია  ტრეინინგის და ცნობიერების ამაღლებისთვის  და </a:t>
            </a:r>
            <a:r>
              <a:rPr lang="ka-GE" sz="2200" dirty="0"/>
              <a:t>პროექტის ტექნიკური </a:t>
            </a:r>
            <a:r>
              <a:rPr lang="ka-GE" sz="2200" dirty="0" smtClean="0"/>
              <a:t>ანალიზისთვის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200" b="1" dirty="0" smtClean="0"/>
              <a:t>მთლიანი ინვესტიცია </a:t>
            </a:r>
            <a:r>
              <a:rPr lang="ka-GE" sz="2200" dirty="0" smtClean="0"/>
              <a:t> შეადგენს 35</a:t>
            </a:r>
            <a:r>
              <a:rPr lang="en-US" sz="2200" dirty="0" smtClean="0"/>
              <a:t>,</a:t>
            </a:r>
            <a:r>
              <a:rPr lang="ka-GE" sz="2200" dirty="0" smtClean="0"/>
              <a:t>5 მლნ. ევროს 2017-2020 წწ.</a:t>
            </a:r>
            <a:r>
              <a:rPr lang="en-US" sz="2200" dirty="0" smtClean="0"/>
              <a:t> </a:t>
            </a:r>
            <a:r>
              <a:rPr lang="ka-GE" sz="2200" dirty="0" smtClean="0"/>
              <a:t>შიდა ამოგების განაკვეთი </a:t>
            </a:r>
            <a:r>
              <a:rPr lang="ka-GE" sz="1900" dirty="0"/>
              <a:t>(</a:t>
            </a:r>
            <a:r>
              <a:rPr lang="en-GB" sz="2200" dirty="0" smtClean="0"/>
              <a:t>IRR</a:t>
            </a:r>
            <a:r>
              <a:rPr lang="ka-GE" sz="2200" dirty="0" smtClean="0"/>
              <a:t>) შეადგენს </a:t>
            </a:r>
            <a:r>
              <a:rPr lang="en-GB" sz="2200" dirty="0" smtClean="0"/>
              <a:t> 30%</a:t>
            </a:r>
            <a:r>
              <a:rPr lang="ka-GE" sz="2200" dirty="0" smtClean="0"/>
              <a:t>–ზე მეტს. 2030 წლამდე მთლიანი ინვესტიცია შეადგენს დაახლოებით 94 მლნ. ევროს.</a:t>
            </a:r>
            <a:endParaRPr lang="en-GB" sz="22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200" b="1" dirty="0" smtClean="0"/>
              <a:t>პირველადი ენერგიის  დაზოგვა შეადგენს </a:t>
            </a:r>
            <a:r>
              <a:rPr lang="en-GB" sz="2200" b="1" dirty="0" smtClean="0"/>
              <a:t>21</a:t>
            </a:r>
            <a:r>
              <a:rPr lang="ka-GE" sz="2200" b="1" dirty="0" smtClean="0"/>
              <a:t>7</a:t>
            </a:r>
            <a:r>
              <a:rPr lang="en-GB" sz="2200" b="1" dirty="0" smtClean="0"/>
              <a:t> </a:t>
            </a:r>
            <a:r>
              <a:rPr lang="ka-GE" sz="2200" b="1" dirty="0" smtClean="0"/>
              <a:t>გვტსთ</a:t>
            </a:r>
            <a:r>
              <a:rPr lang="en-GB" sz="2200" b="1" dirty="0" smtClean="0"/>
              <a:t> </a:t>
            </a:r>
            <a:r>
              <a:rPr lang="ka-GE" sz="2200" b="1" dirty="0" smtClean="0"/>
              <a:t>-</a:t>
            </a:r>
            <a:r>
              <a:rPr lang="en-GB" sz="2200" b="1" dirty="0" smtClean="0"/>
              <a:t>2020</a:t>
            </a:r>
            <a:r>
              <a:rPr lang="ka-GE" sz="2200" b="1" dirty="0" smtClean="0"/>
              <a:t>წ.</a:t>
            </a:r>
            <a:r>
              <a:rPr lang="en-GB" sz="2200" b="1" dirty="0" smtClean="0"/>
              <a:t> </a:t>
            </a:r>
            <a:r>
              <a:rPr lang="ka-GE" sz="2200" b="1" dirty="0" smtClean="0"/>
              <a:t>და</a:t>
            </a:r>
            <a:r>
              <a:rPr lang="en-GB" sz="2200" b="1" dirty="0" smtClean="0"/>
              <a:t> 2</a:t>
            </a:r>
            <a:r>
              <a:rPr lang="ka-GE" sz="2200" b="1" dirty="0" smtClean="0"/>
              <a:t>81</a:t>
            </a:r>
            <a:r>
              <a:rPr lang="en-GB" sz="2200" b="1" dirty="0" smtClean="0"/>
              <a:t> </a:t>
            </a:r>
            <a:r>
              <a:rPr lang="ka-GE" sz="2200" b="1" dirty="0" smtClean="0"/>
              <a:t>გვტსთ</a:t>
            </a:r>
            <a:r>
              <a:rPr lang="en-GB" sz="2200" b="1" dirty="0" smtClean="0"/>
              <a:t> </a:t>
            </a:r>
            <a:r>
              <a:rPr lang="ka-GE" sz="2200" b="1" dirty="0" smtClean="0"/>
              <a:t>-</a:t>
            </a:r>
            <a:r>
              <a:rPr lang="en-GB" sz="2200" b="1" dirty="0" smtClean="0"/>
              <a:t>2025</a:t>
            </a:r>
            <a:r>
              <a:rPr lang="ka-GE" sz="2200" b="1" dirty="0" smtClean="0"/>
              <a:t>წ.</a:t>
            </a:r>
            <a:endParaRPr lang="en-GB" sz="2200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94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513" y="116632"/>
            <a:ext cx="8791575" cy="648072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ka-GE" dirty="0" smtClean="0"/>
              <a:t>საცხოვრებელი &amp; კომერციული სექტორის ღონისძიებაი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267450" y="6324600"/>
            <a:ext cx="2120974" cy="457200"/>
          </a:xfrm>
        </p:spPr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170661"/>
              </p:ext>
            </p:extLst>
          </p:nvPr>
        </p:nvGraphicFramePr>
        <p:xfrm>
          <a:off x="323528" y="2060848"/>
          <a:ext cx="8708332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79512" y="6433884"/>
            <a:ext cx="1080120" cy="404664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220072" y="6408712"/>
            <a:ext cx="1080120" cy="404664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12007" y="6381328"/>
            <a:ext cx="1901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1800" i="1" dirty="0" smtClean="0"/>
              <a:t>გამოუთვლელი </a:t>
            </a:r>
            <a:endParaRPr lang="en-US" sz="1800" i="1" dirty="0"/>
          </a:p>
        </p:txBody>
      </p:sp>
      <p:sp>
        <p:nvSpPr>
          <p:cNvPr id="12" name="Rectangle 11"/>
          <p:cNvSpPr/>
          <p:nvPr/>
        </p:nvSpPr>
        <p:spPr>
          <a:xfrm>
            <a:off x="6307615" y="6397478"/>
            <a:ext cx="1683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a-GE" sz="1800" i="1" dirty="0" smtClean="0"/>
              <a:t>გამოთვლილი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0563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792088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r>
              <a:rPr lang="ka-GE" altLang="en-US" sz="2000" dirty="0" smtClean="0">
                <a:solidFill>
                  <a:srgbClr val="7030A0"/>
                </a:solidFill>
              </a:rPr>
              <a:t>საცხოვრებელი და კომერციული შენობები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5496" y="1052736"/>
            <a:ext cx="9001000" cy="5544616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 smtClean="0"/>
              <a:t>B-1: </a:t>
            </a:r>
            <a:r>
              <a:rPr lang="ka-GE" b="1" dirty="0" smtClean="0"/>
              <a:t>ეფექტური განათების სისტემები საცხოვრებელ და კომერციულ შენობებში</a:t>
            </a:r>
            <a:endParaRPr lang="en-US" b="1" dirty="0" smtClean="0"/>
          </a:p>
          <a:p>
            <a:pPr marL="0" indent="0">
              <a:buNone/>
            </a:pPr>
            <a:endParaRPr lang="en-GB" b="1" dirty="0"/>
          </a:p>
          <a:p>
            <a:pPr lvl="1"/>
            <a:r>
              <a:rPr lang="ka-GE" dirty="0" smtClean="0"/>
              <a:t>რეგულაციების შემოღება იმისათვის, რომ მოხდეს არაეკონომიური ნათურების იმპორტის და გაყიდვის შეზღუდვა, რაც გაზრდის მათ ფასს და გახდის ენერგოეფექტურ ნათურებს უფრო მიმზიდველს</a:t>
            </a:r>
            <a:endParaRPr lang="en-GB" dirty="0" smtClean="0"/>
          </a:p>
          <a:p>
            <a:pPr lvl="1"/>
            <a:r>
              <a:rPr lang="ka-GE" dirty="0" smtClean="0"/>
              <a:t>ხელისუფლების წვლილი - გამოიხატება ახალი რეგულაციების მიღებაში, და ყოველწლიური საბაჟო ინსპექტირებაში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ka-GE" dirty="0" smtClean="0"/>
              <a:t>ბაზარი ფასდება 2017-დან 2019 წლების პერიოდში </a:t>
            </a:r>
            <a:r>
              <a:rPr lang="ka-GE" dirty="0"/>
              <a:t>9</a:t>
            </a:r>
            <a:r>
              <a:rPr lang="ka-GE" dirty="0" smtClean="0"/>
              <a:t> მილიონ ევროთ, მათ შორის 7</a:t>
            </a:r>
            <a:r>
              <a:rPr lang="en-US" dirty="0" smtClean="0"/>
              <a:t>,</a:t>
            </a:r>
            <a:r>
              <a:rPr lang="ka-GE" dirty="0" smtClean="0"/>
              <a:t>3 მილიონი შინამეურნეობები და 1</a:t>
            </a:r>
            <a:r>
              <a:rPr lang="en-US" dirty="0" smtClean="0"/>
              <a:t>,</a:t>
            </a:r>
            <a:r>
              <a:rPr lang="ka-GE" dirty="0" smtClean="0"/>
              <a:t>7 მილიონი კომერციული შენობები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ka-GE" dirty="0" smtClean="0"/>
              <a:t>ძალიან კარგი შიდა ამოგების განაკვეთი</a:t>
            </a:r>
            <a:r>
              <a:rPr lang="en-GB" dirty="0" smtClean="0"/>
              <a:t> (30% </a:t>
            </a:r>
            <a:r>
              <a:rPr lang="ka-GE" dirty="0" smtClean="0"/>
              <a:t>მეტი საცხოვრებელი სექტორისთვის</a:t>
            </a:r>
            <a:r>
              <a:rPr lang="en-GB" dirty="0" smtClean="0"/>
              <a:t>) </a:t>
            </a:r>
            <a:r>
              <a:rPr lang="ka-GE" dirty="0" smtClean="0"/>
              <a:t>და </a:t>
            </a:r>
            <a:r>
              <a:rPr lang="en-GB" dirty="0" smtClean="0"/>
              <a:t>50 – 80% </a:t>
            </a:r>
            <a:r>
              <a:rPr lang="ka-GE" dirty="0" smtClean="0"/>
              <a:t>დანაზოგი თითო ნათურაზე</a:t>
            </a:r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ka-GE" b="1" dirty="0" smtClean="0"/>
              <a:t>ენერგიის პირველდი დაზოგვა 237</a:t>
            </a:r>
            <a:r>
              <a:rPr lang="en-GB" b="1" dirty="0" smtClean="0"/>
              <a:t> </a:t>
            </a:r>
            <a:r>
              <a:rPr lang="ka-GE" b="1" dirty="0" smtClean="0"/>
              <a:t>გვტსთ </a:t>
            </a:r>
            <a:r>
              <a:rPr lang="en-GB" b="1" dirty="0" smtClean="0"/>
              <a:t>2020</a:t>
            </a:r>
            <a:r>
              <a:rPr lang="ka-GE" b="1" dirty="0" smtClean="0"/>
              <a:t> წელს და</a:t>
            </a:r>
            <a:r>
              <a:rPr lang="en-GB" b="1" dirty="0" smtClean="0"/>
              <a:t> </a:t>
            </a:r>
            <a:r>
              <a:rPr lang="ka-GE" b="1" dirty="0" smtClean="0"/>
              <a:t>306</a:t>
            </a:r>
            <a:r>
              <a:rPr lang="en-GB" b="1" dirty="0" smtClean="0"/>
              <a:t> </a:t>
            </a:r>
            <a:r>
              <a:rPr lang="ka-GE" b="1" dirty="0" smtClean="0"/>
              <a:t>გვტსთ</a:t>
            </a:r>
            <a:r>
              <a:rPr lang="en-GB" b="1" dirty="0" smtClean="0"/>
              <a:t> </a:t>
            </a:r>
            <a:r>
              <a:rPr lang="ka-GE" b="1" dirty="0" smtClean="0"/>
              <a:t> </a:t>
            </a:r>
            <a:r>
              <a:rPr lang="en-GB" b="1" dirty="0" smtClean="0"/>
              <a:t>2025</a:t>
            </a:r>
            <a:r>
              <a:rPr lang="ka-GE" b="1" dirty="0" smtClean="0"/>
              <a:t> წელს</a:t>
            </a:r>
            <a:endParaRPr lang="en-GB" b="1" dirty="0" smtClean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1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68072" cy="542404"/>
          </a:xfrm>
        </p:spPr>
        <p:txBody>
          <a:bodyPr/>
          <a:lstStyle/>
          <a:p>
            <a:r>
              <a:rPr lang="ka-GE" sz="2000" dirty="0" smtClean="0"/>
              <a:t>საჯარო სექტორის და შენობების სექტორის პოლიტიკის ღონისძიებები</a:t>
            </a:r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638800" y="1611086"/>
            <a:ext cx="3376499" cy="837494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400" b="1" kern="0" dirty="0" smtClean="0"/>
              <a:t>H-5</a:t>
            </a:r>
            <a:r>
              <a:rPr lang="ka-GE" sz="1400" b="1" kern="0" dirty="0" smtClean="0"/>
              <a:t> </a:t>
            </a:r>
            <a:r>
              <a:rPr lang="ka-GE" sz="1400" b="1" dirty="0"/>
              <a:t>საკვალიფიკაციო, </a:t>
            </a:r>
            <a:r>
              <a:rPr lang="ka-GE" sz="1400" b="1" dirty="0" smtClean="0"/>
              <a:t>აკრედიტაციისა </a:t>
            </a:r>
            <a:r>
              <a:rPr lang="ka-GE" sz="1400" b="1" dirty="0"/>
              <a:t>და სერტიფიკაციის </a:t>
            </a:r>
            <a:r>
              <a:rPr lang="ka-GE" sz="1400" b="1" dirty="0" smtClean="0"/>
              <a:t>სქემებისთვის </a:t>
            </a:r>
            <a:r>
              <a:rPr lang="en-US" sz="1400" b="1" kern="0" dirty="0" smtClean="0"/>
              <a:t>- </a:t>
            </a:r>
            <a:r>
              <a:rPr lang="ka-GE" sz="1400" b="1" kern="0" dirty="0" smtClean="0"/>
              <a:t>შენობებში</a:t>
            </a:r>
            <a:endParaRPr lang="en-US" sz="1400" b="1" kern="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09863" y="5060777"/>
            <a:ext cx="5214570" cy="744487"/>
          </a:xfrm>
          <a:prstGeom prst="rect">
            <a:avLst/>
          </a:prstGeom>
          <a:solidFill>
            <a:srgbClr val="E2E2E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US" sz="1400" dirty="0"/>
              <a:t>P-1: </a:t>
            </a:r>
            <a:r>
              <a:rPr lang="ka-GE" sz="1400" dirty="0"/>
              <a:t>ეროვნული ენერგოეფექტური საინფორმაციო სისტემის </a:t>
            </a:r>
            <a:r>
              <a:rPr lang="ka-GE" sz="1400" dirty="0" smtClean="0"/>
              <a:t>შემუშავება </a:t>
            </a:r>
            <a:r>
              <a:rPr lang="ka-GE" sz="1400" dirty="0"/>
              <a:t>საჯარო მფლობელობაში არსებული  შენობებისთვის და </a:t>
            </a:r>
            <a:r>
              <a:rPr lang="ka-GE" sz="1400" dirty="0" smtClean="0"/>
              <a:t>გარე </a:t>
            </a:r>
            <a:r>
              <a:rPr lang="ka-GE" sz="1400" dirty="0"/>
              <a:t>განათებისთვის</a:t>
            </a:r>
            <a:endParaRPr lang="en-GB" sz="1400" dirty="0"/>
          </a:p>
          <a:p>
            <a:pPr marL="0" indent="0" algn="ctr">
              <a:spcBef>
                <a:spcPts val="600"/>
              </a:spcBef>
              <a:buNone/>
            </a:pPr>
            <a:endParaRPr lang="en-US" sz="1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063873" y="726271"/>
            <a:ext cx="3124200" cy="76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ka-GE" sz="1600" b="1" kern="0" dirty="0" smtClean="0"/>
              <a:t>პოლიტიკის მოთხოვნები</a:t>
            </a:r>
            <a:r>
              <a:rPr lang="en-US" sz="1600" b="1" kern="0" dirty="0" smtClean="0"/>
              <a:t>/ </a:t>
            </a:r>
            <a:r>
              <a:rPr lang="ka-GE" sz="1600" b="1" kern="0" dirty="0" smtClean="0"/>
              <a:t>ინფორმაციის ღონისძიებები</a:t>
            </a:r>
            <a:endParaRPr lang="en-US" sz="1600" b="1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767501" y="838201"/>
            <a:ext cx="3247798" cy="76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ka-GE" sz="2000" b="1" kern="0" dirty="0" smtClean="0"/>
              <a:t>გამოიწვევს  ძლიერ მოთხოვნას</a:t>
            </a:r>
            <a:endParaRPr lang="en-US" sz="2000" b="1" kern="0" dirty="0"/>
          </a:p>
        </p:txBody>
      </p:sp>
      <p:sp>
        <p:nvSpPr>
          <p:cNvPr id="10" name="Right Arrow 9"/>
          <p:cNvSpPr/>
          <p:nvPr/>
        </p:nvSpPr>
        <p:spPr bwMode="auto">
          <a:xfrm>
            <a:off x="5422392" y="2707495"/>
            <a:ext cx="749808" cy="484632"/>
          </a:xfrm>
          <a:prstGeom prst="rightArrow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5638800" y="3971402"/>
            <a:ext cx="3429000" cy="1210197"/>
          </a:xfrm>
          <a:prstGeom prst="downArrow">
            <a:avLst>
              <a:gd name="adj1" fmla="val 50000"/>
              <a:gd name="adj2" fmla="val 47403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a-GE" sz="1200" b="1" dirty="0" smtClean="0">
                <a:solidFill>
                  <a:schemeClr val="tx1"/>
                </a:solidFill>
                <a:latin typeface="Arial" charset="0"/>
              </a:rPr>
              <a:t>ჯამი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tx1"/>
              </a:solidFill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  <a:latin typeface="Arial" charset="0"/>
              </a:rPr>
              <a:t>417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ka-GE" sz="1200" dirty="0" smtClean="0">
                <a:solidFill>
                  <a:schemeClr val="tx1"/>
                </a:solidFill>
                <a:latin typeface="Arial" charset="0"/>
              </a:rPr>
              <a:t>გვტსთ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ka-G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დაზოგვა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- 2020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1,105 </a:t>
            </a:r>
            <a:r>
              <a:rPr lang="ka-GE" sz="1200" dirty="0" smtClean="0">
                <a:solidFill>
                  <a:schemeClr val="tx1"/>
                </a:solidFill>
                <a:latin typeface="Arial" charset="0"/>
              </a:rPr>
              <a:t>გვტსთ</a:t>
            </a:r>
            <a:r>
              <a:rPr lang="en-US" sz="1200" dirty="0" smtClean="0">
                <a:solidFill>
                  <a:schemeClr val="tx1"/>
                </a:solidFill>
                <a:latin typeface="Arial" charset="0"/>
              </a:rPr>
              <a:t> - 2025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8399" y="2448580"/>
            <a:ext cx="27668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400" b="1" dirty="0" smtClean="0"/>
              <a:t>და განაპირობოს მოთხოვნას ინვესტიციებისათვის</a:t>
            </a:r>
            <a:r>
              <a:rPr lang="en-US" sz="1400" b="1" dirty="0" smtClean="0"/>
              <a:t> </a:t>
            </a:r>
            <a:r>
              <a:rPr lang="ka-GE" sz="1400" b="1" dirty="0" smtClean="0"/>
              <a:t>/ ტექნიკური ღონისძიებებისათვის და გარე განათებისთვის</a:t>
            </a:r>
            <a:endParaRPr lang="en-US" sz="1400" b="1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31841" y="5894412"/>
            <a:ext cx="5192591" cy="342900"/>
          </a:xfrm>
          <a:prstGeom prst="rect">
            <a:avLst/>
          </a:prstGeom>
          <a:solidFill>
            <a:srgbClr val="E2E2E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GB" sz="1400" dirty="0" smtClean="0"/>
              <a:t>P-8</a:t>
            </a:r>
            <a:r>
              <a:rPr lang="en-US" sz="1400" dirty="0" smtClean="0"/>
              <a:t>:</a:t>
            </a:r>
            <a:r>
              <a:rPr lang="en-GB" sz="1100" b="1" dirty="0" smtClean="0"/>
              <a:t> </a:t>
            </a:r>
            <a:r>
              <a:rPr lang="ka-GE" sz="1400" dirty="0"/>
              <a:t>მწვანე შესყიდვები ენერგოეფექტურობისთვის</a:t>
            </a:r>
            <a:endParaRPr lang="en-GB" sz="1400" dirty="0"/>
          </a:p>
          <a:p>
            <a:pPr marL="0" indent="0" algn="ctr">
              <a:spcBef>
                <a:spcPts val="600"/>
              </a:spcBef>
              <a:buNone/>
            </a:pPr>
            <a:endParaRPr lang="en-GB" sz="14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107504" y="2195276"/>
            <a:ext cx="5250644" cy="513644"/>
          </a:xfrm>
          <a:prstGeom prst="rect">
            <a:avLst/>
          </a:prstGeom>
          <a:solidFill>
            <a:srgbClr val="E2E2E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GB" sz="1400" dirty="0" smtClean="0"/>
              <a:t>H-8</a:t>
            </a:r>
            <a:r>
              <a:rPr lang="en-US" sz="1400" dirty="0" smtClean="0"/>
              <a:t>: </a:t>
            </a:r>
            <a:r>
              <a:rPr lang="ka-GE" sz="1400" dirty="0" smtClean="0"/>
              <a:t>საინფორმაციო პროგრამები და ტრეინინგი მოხმარებლებისათვის</a:t>
            </a:r>
            <a:endParaRPr lang="en-GB" sz="14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117744" y="1298983"/>
            <a:ext cx="5242764" cy="761865"/>
          </a:xfrm>
          <a:prstGeom prst="rect">
            <a:avLst/>
          </a:prstGeom>
          <a:solidFill>
            <a:srgbClr val="E2E2E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US" sz="1400" dirty="0"/>
              <a:t>H-4: </a:t>
            </a:r>
            <a:r>
              <a:rPr lang="ka-GE" sz="1400" dirty="0" smtClean="0"/>
              <a:t>სტანდარტები და ნორმები</a:t>
            </a:r>
            <a:r>
              <a:rPr lang="ka-GE" sz="1400" dirty="0"/>
              <a:t> </a:t>
            </a:r>
            <a:r>
              <a:rPr lang="ka-GE" sz="1400" dirty="0" smtClean="0"/>
              <a:t>და</a:t>
            </a:r>
            <a:r>
              <a:rPr lang="en-US" sz="1400" dirty="0" smtClean="0"/>
              <a:t> </a:t>
            </a:r>
            <a:r>
              <a:rPr lang="ka-GE" sz="1400" dirty="0" smtClean="0"/>
              <a:t>მარკირების სქემები</a:t>
            </a:r>
            <a:r>
              <a:rPr lang="en-US" sz="1400" dirty="0" smtClean="0"/>
              <a:t> </a:t>
            </a:r>
            <a:r>
              <a:rPr lang="ka-GE" sz="1400" dirty="0" smtClean="0"/>
              <a:t>მოწყობილობებისათვის</a:t>
            </a:r>
            <a:endParaRPr lang="en-US" sz="1400" dirty="0" smtClean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1400" b="1" dirty="0"/>
              <a:t>6</a:t>
            </a:r>
            <a:r>
              <a:rPr lang="en-US" sz="1400" b="1" dirty="0" smtClean="0"/>
              <a:t> </a:t>
            </a:r>
            <a:r>
              <a:rPr lang="ka-GE" sz="1400" b="1" dirty="0" smtClean="0"/>
              <a:t>გვტსთ</a:t>
            </a:r>
            <a:r>
              <a:rPr lang="en-US" sz="1400" b="1" dirty="0" smtClean="0"/>
              <a:t> </a:t>
            </a:r>
            <a:r>
              <a:rPr lang="ka-GE" sz="1400" b="1" dirty="0" smtClean="0"/>
              <a:t>დაზოგვა </a:t>
            </a:r>
            <a:r>
              <a:rPr lang="en-US" sz="1400" b="1" dirty="0" smtClean="0"/>
              <a:t>2020, 38 </a:t>
            </a:r>
            <a:r>
              <a:rPr lang="ka-GE" sz="1400" b="1" dirty="0" smtClean="0"/>
              <a:t>გვტსთ </a:t>
            </a:r>
            <a:r>
              <a:rPr lang="en-US" sz="1400" b="1" dirty="0" smtClean="0"/>
              <a:t>2025</a:t>
            </a:r>
            <a:endParaRPr lang="en-US" sz="1400" b="1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109863" y="2780927"/>
            <a:ext cx="5250644" cy="1052647"/>
          </a:xfrm>
          <a:solidFill>
            <a:srgbClr val="E2E2E2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1400" dirty="0"/>
              <a:t>H-9: </a:t>
            </a:r>
            <a:r>
              <a:rPr lang="en-US" sz="1400" dirty="0" smtClean="0"/>
              <a:t>EPBD</a:t>
            </a:r>
            <a:r>
              <a:rPr lang="ka-GE" sz="1400" dirty="0" smtClean="0"/>
              <a:t> დირექტივის დაახლოება და</a:t>
            </a:r>
            <a:r>
              <a:rPr lang="en-US" sz="1400" dirty="0" smtClean="0"/>
              <a:t> </a:t>
            </a:r>
            <a:r>
              <a:rPr lang="ka-GE" sz="1400" dirty="0" smtClean="0"/>
              <a:t>აღსრულება</a:t>
            </a:r>
            <a:r>
              <a:rPr lang="en-US" sz="1400" dirty="0" smtClean="0"/>
              <a:t>: </a:t>
            </a:r>
            <a:r>
              <a:rPr lang="ka-GE" sz="1400" dirty="0" smtClean="0"/>
              <a:t>სტანდარტები და ნორმები და მარკირების სქემები შენობებისთვის</a:t>
            </a:r>
            <a:endParaRPr lang="en-US" sz="1400" dirty="0" smtClean="0"/>
          </a:p>
          <a:p>
            <a:pPr marL="0" indent="0" algn="ctr">
              <a:buNone/>
            </a:pPr>
            <a:r>
              <a:rPr lang="en-US" sz="1400" b="1" dirty="0" smtClean="0"/>
              <a:t>19 </a:t>
            </a:r>
            <a:r>
              <a:rPr lang="ka-GE" sz="1400" b="1" dirty="0" smtClean="0"/>
              <a:t>გვტსთ</a:t>
            </a:r>
            <a:r>
              <a:rPr lang="en-US" sz="1400" b="1" dirty="0" smtClean="0"/>
              <a:t> </a:t>
            </a:r>
            <a:r>
              <a:rPr lang="ka-GE" sz="1400" b="1" dirty="0" smtClean="0"/>
              <a:t>დაზოგვა</a:t>
            </a:r>
            <a:r>
              <a:rPr lang="en-US" sz="1400" b="1" dirty="0" smtClean="0"/>
              <a:t>  </a:t>
            </a:r>
            <a:r>
              <a:rPr lang="en-US" sz="1400" b="1" dirty="0"/>
              <a:t>2020 </a:t>
            </a:r>
            <a:r>
              <a:rPr lang="ka-GE" sz="1400" b="1" dirty="0" smtClean="0"/>
              <a:t>და</a:t>
            </a:r>
            <a:r>
              <a:rPr lang="en-US" sz="1400" b="1" dirty="0" smtClean="0"/>
              <a:t> 422 </a:t>
            </a:r>
            <a:r>
              <a:rPr lang="ka-GE" sz="1400" b="1" dirty="0" smtClean="0"/>
              <a:t>გვტსთ</a:t>
            </a:r>
            <a:r>
              <a:rPr lang="en-US" sz="1400" b="1" dirty="0" smtClean="0"/>
              <a:t>  </a:t>
            </a:r>
            <a:r>
              <a:rPr lang="en-US" sz="1400" b="1" dirty="0"/>
              <a:t>2025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28516" y="3933056"/>
            <a:ext cx="5195916" cy="1025910"/>
          </a:xfrm>
          <a:prstGeom prst="rect">
            <a:avLst/>
          </a:prstGeom>
          <a:solidFill>
            <a:srgbClr val="E2E2E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GB" sz="1400" dirty="0" smtClean="0"/>
              <a:t>B-1:</a:t>
            </a:r>
            <a:r>
              <a:rPr lang="ka-GE" sz="1400" dirty="0" smtClean="0"/>
              <a:t>რეგულაციები რომლებიც განაპირობებენ განათების სისტემების ეფექტურობის გაუმჯობესებას საცხოვრებელ და კომერციულ შენობებში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GB" sz="1400" b="1" dirty="0" smtClean="0"/>
              <a:t>237 </a:t>
            </a:r>
            <a:r>
              <a:rPr lang="ka-GE" sz="1400" b="1" dirty="0" smtClean="0"/>
              <a:t>გვტსთ</a:t>
            </a:r>
            <a:r>
              <a:rPr lang="en-GB" sz="1400" b="1" dirty="0" smtClean="0"/>
              <a:t> </a:t>
            </a:r>
            <a:r>
              <a:rPr lang="ka-GE" sz="1400" b="1" dirty="0" smtClean="0"/>
              <a:t>დაზოგვა</a:t>
            </a:r>
            <a:r>
              <a:rPr lang="en-GB" sz="1400" b="1" dirty="0" smtClean="0"/>
              <a:t>  2020, 306 </a:t>
            </a:r>
            <a:r>
              <a:rPr lang="ka-GE" sz="1400" b="1" dirty="0" smtClean="0"/>
              <a:t>გვტსთ</a:t>
            </a:r>
            <a:r>
              <a:rPr lang="en-GB" sz="1400" b="1" dirty="0" smtClean="0"/>
              <a:t>  2025</a:t>
            </a:r>
            <a:endParaRPr lang="en-GB" sz="1400" b="1" dirty="0"/>
          </a:p>
        </p:txBody>
      </p:sp>
      <p:sp>
        <p:nvSpPr>
          <p:cNvPr id="2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267450" y="6324600"/>
            <a:ext cx="1905000" cy="457200"/>
          </a:xfrm>
        </p:spPr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03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513" y="116632"/>
            <a:ext cx="8791575" cy="648072"/>
          </a:xfrm>
        </p:spPr>
        <p:txBody>
          <a:bodyPr/>
          <a:lstStyle/>
          <a:p>
            <a:pPr algn="ctr"/>
            <a:r>
              <a:rPr lang="ka-GE" sz="3600" dirty="0" smtClean="0"/>
              <a:t>საჯარო სექტორის ყველა ღონისძიება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ka-GE" dirty="0" smtClean="0"/>
          </a:p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241538"/>
              </p:ext>
            </p:extLst>
          </p:nvPr>
        </p:nvGraphicFramePr>
        <p:xfrm>
          <a:off x="-1157272" y="764705"/>
          <a:ext cx="10585176" cy="5559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79512" y="6433884"/>
            <a:ext cx="1080120" cy="404664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220072" y="6408712"/>
            <a:ext cx="1080120" cy="404664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12007" y="6381328"/>
            <a:ext cx="1837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a-GE" sz="1800" i="1" dirty="0" smtClean="0"/>
              <a:t>გამოუთვლელი</a:t>
            </a:r>
            <a:endParaRPr lang="en-US" sz="1800" i="1" dirty="0"/>
          </a:p>
        </p:txBody>
      </p:sp>
      <p:sp>
        <p:nvSpPr>
          <p:cNvPr id="12" name="Rectangle 11"/>
          <p:cNvSpPr/>
          <p:nvPr/>
        </p:nvSpPr>
        <p:spPr>
          <a:xfrm>
            <a:off x="6307615" y="6397478"/>
            <a:ext cx="1683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a-GE" sz="1800" i="1" dirty="0" smtClean="0"/>
              <a:t>გამოთვლილი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89572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12088" cy="1112168"/>
          </a:xfrm>
        </p:spPr>
        <p:txBody>
          <a:bodyPr/>
          <a:lstStyle/>
          <a:p>
            <a:r>
              <a:rPr lang="ka-GE" sz="1800" dirty="0" smtClean="0"/>
              <a:t>საერთაშორისო ორგანიზაციების-</a:t>
            </a:r>
            <a:r>
              <a:rPr lang="en-US" sz="1800" dirty="0" err="1" smtClean="0"/>
              <a:t>DANIDA</a:t>
            </a:r>
            <a:r>
              <a:rPr lang="en-US" sz="1800" dirty="0" smtClean="0"/>
              <a:t> </a:t>
            </a:r>
            <a:r>
              <a:rPr lang="ka-GE" sz="1800" dirty="0" smtClean="0"/>
              <a:t>და </a:t>
            </a:r>
            <a:r>
              <a:rPr lang="en-US" sz="1800" dirty="0" err="1" smtClean="0"/>
              <a:t>NEFCO</a:t>
            </a:r>
            <a:r>
              <a:rPr lang="en-GB" sz="1800" dirty="0" smtClean="0"/>
              <a:t> </a:t>
            </a:r>
            <a:r>
              <a:rPr lang="ka-GE" sz="1800" dirty="0" smtClean="0"/>
              <a:t>- ს მიერ </a:t>
            </a:r>
            <a:r>
              <a:rPr lang="en-GB" sz="1800" dirty="0" smtClean="0"/>
              <a:t> </a:t>
            </a:r>
            <a:r>
              <a:rPr lang="ka-GE" sz="1800" dirty="0" smtClean="0"/>
              <a:t>საქართველოში ენერგოეფექტურობის  ხელშეწყობის </a:t>
            </a:r>
            <a:r>
              <a:rPr lang="en-GB" sz="1800" dirty="0" smtClean="0"/>
              <a:t> </a:t>
            </a:r>
            <a:r>
              <a:rPr lang="ka-GE" sz="1800" dirty="0" smtClean="0"/>
              <a:t>მიზნით </a:t>
            </a:r>
            <a:r>
              <a:rPr lang="en-GB" sz="1800" dirty="0" smtClean="0"/>
              <a:t> </a:t>
            </a:r>
            <a:r>
              <a:rPr lang="ka-GE" sz="1800" dirty="0" smtClean="0"/>
              <a:t>მიმდინარე პროექტები</a:t>
            </a:r>
            <a:endParaRPr lang="en-GB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94807"/>
              </p:ext>
            </p:extLst>
          </p:nvPr>
        </p:nvGraphicFramePr>
        <p:xfrm>
          <a:off x="755575" y="1022940"/>
          <a:ext cx="7632848" cy="4854331"/>
        </p:xfrm>
        <a:graphic>
          <a:graphicData uri="http://schemas.openxmlformats.org/drawingml/2006/table">
            <a:tbl>
              <a:tblPr firstRow="1" firstCol="1" bandRow="1"/>
              <a:tblGrid>
                <a:gridCol w="1168293"/>
                <a:gridCol w="1324066"/>
                <a:gridCol w="1012520"/>
                <a:gridCol w="2803903"/>
                <a:gridCol w="1324066"/>
              </a:tblGrid>
              <a:tr h="1021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100" b="1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ორგანიზაცია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100" b="1" dirty="0" smtClean="0">
                          <a:effectLst/>
                          <a:latin typeface="Sylfaen"/>
                          <a:ea typeface="Times New Roman"/>
                          <a:cs typeface="Arial"/>
                        </a:rPr>
                        <a:t>პროგრამის</a:t>
                      </a:r>
                      <a:r>
                        <a:rPr lang="en-GB" sz="1100" b="1" dirty="0" smtClean="0">
                          <a:effectLst/>
                          <a:latin typeface="Sylfae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ka-GE" sz="1100" b="1" dirty="0" smtClean="0">
                          <a:effectLst/>
                          <a:latin typeface="Sylfaen"/>
                          <a:ea typeface="Times New Roman"/>
                          <a:cs typeface="Arial"/>
                        </a:rPr>
                        <a:t>/</a:t>
                      </a:r>
                      <a:r>
                        <a:rPr lang="en-GB" sz="1100" b="1" dirty="0" smtClean="0">
                          <a:effectLst/>
                          <a:latin typeface="Sylfae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ka-GE" sz="1100" b="1" dirty="0" smtClean="0">
                          <a:effectLst/>
                          <a:latin typeface="Sylfaen"/>
                          <a:ea typeface="Times New Roman"/>
                          <a:cs typeface="Arial"/>
                        </a:rPr>
                        <a:t>პროექტის </a:t>
                      </a:r>
                      <a:r>
                        <a:rPr lang="ka-GE" sz="1100" b="1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დასახელება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100" b="1" dirty="0" smtClean="0">
                          <a:effectLst/>
                          <a:latin typeface="Sylfaen"/>
                          <a:ea typeface="Times New Roman"/>
                          <a:cs typeface="Arial"/>
                        </a:rPr>
                        <a:t>განხორციელების პერიოდი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100" b="1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სექტორი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100" b="1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მიღწეული </a:t>
                      </a:r>
                      <a:r>
                        <a:rPr lang="ka-GE" sz="1100" b="1" dirty="0" smtClean="0">
                          <a:effectLst/>
                          <a:latin typeface="Sylfaen"/>
                          <a:ea typeface="Times New Roman"/>
                          <a:cs typeface="Arial"/>
                        </a:rPr>
                        <a:t>შედეგები</a:t>
                      </a:r>
                      <a:r>
                        <a:rPr lang="en-GB" sz="1100" b="1" dirty="0" smtClean="0">
                          <a:effectLst/>
                          <a:latin typeface="Sylfae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ka-GE" sz="1100" b="1" dirty="0" smtClean="0">
                          <a:effectLst/>
                          <a:latin typeface="Sylfaen"/>
                          <a:ea typeface="Times New Roman"/>
                          <a:cs typeface="Arial"/>
                        </a:rPr>
                        <a:t>/ </a:t>
                      </a:r>
                      <a:r>
                        <a:rPr lang="ka-GE" sz="1100" b="1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იმპლემენტაციის სტატუსი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32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100">
                          <a:effectLst/>
                          <a:latin typeface="Sylfaen"/>
                          <a:ea typeface="Times New Roman"/>
                          <a:cs typeface="Arial"/>
                        </a:rPr>
                        <a:t>დანიის საგარეო საქმეთა სამინისტრო </a:t>
                      </a:r>
                      <a:r>
                        <a:rPr lang="ka-G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GB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DANIDA</a:t>
                      </a:r>
                      <a:r>
                        <a:rPr lang="ka-G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)</a:t>
                      </a:r>
                      <a:r>
                        <a:rPr lang="ka-GE" sz="1100">
                          <a:effectLst/>
                          <a:latin typeface="Sylfae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ka-G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ka-GE" sz="1100">
                          <a:effectLst/>
                          <a:latin typeface="Sylfaen"/>
                          <a:ea typeface="Times New Roman"/>
                          <a:cs typeface="Arial"/>
                        </a:rPr>
                        <a:t>და</a:t>
                      </a:r>
                      <a:r>
                        <a:rPr lang="ka-G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ka-GE" sz="1100">
                          <a:effectLst/>
                          <a:latin typeface="Sylfaen"/>
                          <a:ea typeface="Times New Roman"/>
                          <a:cs typeface="Arial"/>
                        </a:rPr>
                        <a:t>ნორდიკული გარემოსდაცვითი საფინანსო  კოროპორაცია </a:t>
                      </a:r>
                      <a:r>
                        <a:rPr lang="ka-G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GB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NEFCO</a:t>
                      </a:r>
                      <a:r>
                        <a:rPr lang="ka-GE" sz="1100">
                          <a:effectLst/>
                          <a:latin typeface="Arial"/>
                          <a:ea typeface="Times New Roman"/>
                          <a:cs typeface="Arial"/>
                        </a:rPr>
                        <a:t>)</a:t>
                      </a:r>
                      <a:endParaRPr lang="en-GB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100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საქართველოში ენერგოეფექტურობისა და მდგრადი განვითარების ხელშეწყობა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100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12/2015 – 12/2019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a-GE" sz="1100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სამშენებლო კოდები;</a:t>
                      </a:r>
                      <a:r>
                        <a:rPr lang="ka-GE" sz="11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a-GE" sz="1100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პროდუქტის/ტექნიკის მარკირება;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a-GE" sz="1100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საბოლოო </a:t>
                      </a:r>
                      <a:r>
                        <a:rPr lang="ka-GE" sz="1100" dirty="0" smtClean="0">
                          <a:effectLst/>
                          <a:latin typeface="Sylfaen"/>
                          <a:ea typeface="Times New Roman"/>
                          <a:cs typeface="Arial"/>
                        </a:rPr>
                        <a:t>მოხმარებლების </a:t>
                      </a:r>
                      <a:r>
                        <a:rPr lang="ka-GE" sz="1100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ენერეგო მოხმარების მონაცემების შეგროვების მონიტორინგი და ანგარიშგება;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a-GE" sz="1100" dirty="0">
                          <a:solidFill>
                            <a:srgbClr val="FF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კანონმდებლობის ჩამოყალიბება </a:t>
                      </a:r>
                      <a:r>
                        <a:rPr lang="ka-GE" sz="1100">
                          <a:solidFill>
                            <a:srgbClr val="FF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ელექტროენერგეტიკულ </a:t>
                      </a:r>
                      <a:r>
                        <a:rPr lang="ka-GE" sz="1100" smtClean="0">
                          <a:solidFill>
                            <a:srgbClr val="FF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ქსელში </a:t>
                      </a:r>
                      <a:r>
                        <a:rPr lang="ka-GE" sz="1100" dirty="0">
                          <a:solidFill>
                            <a:srgbClr val="FF0000"/>
                          </a:solidFill>
                          <a:effectLst/>
                          <a:latin typeface="Sylfaen"/>
                          <a:ea typeface="Times New Roman"/>
                          <a:cs typeface="Arial"/>
                        </a:rPr>
                        <a:t>განახლებადების ინტეგრაციის შესახებ;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a-GE" sz="1100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შერჩეულ მუნიციპალიტეტებში   შესაძლებლობათა გაძლიერების ხელშეწყობა </a:t>
                      </a:r>
                      <a:r>
                        <a:rPr lang="en-GB" sz="1100" dirty="0" err="1">
                          <a:effectLst/>
                          <a:latin typeface="Sylfaen"/>
                          <a:ea typeface="Times New Roman"/>
                          <a:cs typeface="Arial"/>
                        </a:rPr>
                        <a:t>საჯარო</a:t>
                      </a:r>
                      <a:r>
                        <a:rPr lang="en-GB" sz="1100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Sylfaen"/>
                          <a:ea typeface="Times New Roman"/>
                          <a:cs typeface="Arial"/>
                        </a:rPr>
                        <a:t>შენობების</a:t>
                      </a:r>
                      <a:r>
                        <a:rPr lang="en-GB" sz="1100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Sylfaen"/>
                          <a:ea typeface="Times New Roman"/>
                          <a:cs typeface="Arial"/>
                        </a:rPr>
                        <a:t>განახლება</a:t>
                      </a:r>
                      <a:r>
                        <a:rPr lang="en-GB" sz="1100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 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100" dirty="0">
                          <a:effectLst/>
                          <a:latin typeface="Sylfaen"/>
                          <a:ea typeface="Times New Roman"/>
                          <a:cs typeface="Arial"/>
                        </a:rPr>
                        <a:t>მიმდინარე</a:t>
                      </a:r>
                      <a:endParaRPr lang="en-GB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/>
          <a:p>
            <a:pPr eaLnBrk="1" hangingPunct="1"/>
            <a:r>
              <a:rPr lang="ka-GE" altLang="en-US" dirty="0" smtClean="0"/>
              <a:t>კარინა მელიქიძე</a:t>
            </a:r>
          </a:p>
          <a:p>
            <a:pPr eaLnBrk="1" hangingPunct="1"/>
            <a:r>
              <a:rPr lang="en-US" altLang="en-US" dirty="0" smtClean="0">
                <a:hlinkClick r:id="rId2"/>
              </a:rPr>
              <a:t>kmelikidze@sdap.ge</a:t>
            </a:r>
            <a:r>
              <a:rPr lang="en-US" alt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6869B-8B19-4DE5-809F-EBEB9AE4D82E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70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 smtClean="0"/>
              <a:t>NEEAP</a:t>
            </a:r>
            <a:r>
              <a:rPr lang="en-GB" altLang="en-US" sz="2000" dirty="0" smtClean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r>
              <a:rPr lang="ka-GE" altLang="en-US" sz="2000" dirty="0" smtClean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-7367" y="792088"/>
            <a:ext cx="9108504" cy="580526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ka-GE" sz="1800" dirty="0" smtClean="0"/>
              <a:t>დირექტივა ენერგოეფექტურობის შესახედ გამოყოფს საჯარო სექტორში შენობების ორ კატეგორიას:</a:t>
            </a:r>
            <a:endParaRPr lang="en-GB" sz="18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1600" dirty="0" smtClean="0"/>
              <a:t>ცენტრალური ხელისუფლების ფლობელობაში არსებული </a:t>
            </a:r>
            <a:endParaRPr lang="en-GB" sz="16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1600" dirty="0" smtClean="0"/>
              <a:t>და სხვა, რომელიც </a:t>
            </a:r>
            <a:r>
              <a:rPr lang="ka-GE" sz="1600" dirty="0"/>
              <a:t>არ </a:t>
            </a:r>
            <a:r>
              <a:rPr lang="ka-GE" sz="1600" dirty="0" smtClean="0"/>
              <a:t>ეკუთნის ცენტრალურ ხელისუფლებას</a:t>
            </a:r>
            <a:endParaRPr lang="en-GB" sz="1600" dirty="0" smtClean="0"/>
          </a:p>
          <a:p>
            <a:pPr marL="457200" lvl="1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ka-GE" sz="1800" b="1" dirty="0" smtClean="0">
                <a:solidFill>
                  <a:srgbClr val="7030A0"/>
                </a:solidFill>
              </a:rPr>
              <a:t>ცენტრალური ხელისუფლების კუთვნილი შენობების კლასიფიკაცია</a:t>
            </a:r>
            <a:endParaRPr lang="en-GB" sz="1800" b="1" dirty="0">
              <a:solidFill>
                <a:srgbClr val="7030A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291055"/>
              </p:ext>
            </p:extLst>
          </p:nvPr>
        </p:nvGraphicFramePr>
        <p:xfrm>
          <a:off x="170656" y="2852933"/>
          <a:ext cx="8721823" cy="3417542"/>
        </p:xfrm>
        <a:graphic>
          <a:graphicData uri="http://schemas.openxmlformats.org/drawingml/2006/table">
            <a:tbl>
              <a:tblPr firstRow="1" firstCol="1" bandRow="1"/>
              <a:tblGrid>
                <a:gridCol w="2307794"/>
                <a:gridCol w="2419434"/>
                <a:gridCol w="1978372"/>
                <a:gridCol w="2016223"/>
              </a:tblGrid>
              <a:tr h="87186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6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შენობის</a:t>
                      </a:r>
                      <a:r>
                        <a:rPr lang="ka-GE" sz="1600" b="1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ტიპი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6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მიწის ნაკვეთის საერთო ფართობი 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6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შენობების</a:t>
                      </a:r>
                      <a:r>
                        <a:rPr lang="ka-GE" sz="1600" b="1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რაოდენობა</a:t>
                      </a:r>
                      <a:r>
                        <a:rPr lang="en-GB" sz="16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6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მიწის</a:t>
                      </a:r>
                      <a:r>
                        <a:rPr lang="ka-GE" sz="1600" b="1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ნაკვეთის საშუალო ფართი</a:t>
                      </a:r>
                      <a:endParaRPr lang="en-GB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5456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6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მ</a:t>
                      </a:r>
                      <a:r>
                        <a:rPr lang="en-GB" sz="1600" b="1" baseline="30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GB" sz="2000" baseline="30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#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6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მ</a:t>
                      </a:r>
                      <a:r>
                        <a:rPr lang="en-GB" sz="1600" b="1" baseline="30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GB" sz="2000" baseline="30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54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სკოლები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942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384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200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792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მუზეუმები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250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450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სასამართლოები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250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250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პოლიციის</a:t>
                      </a:r>
                      <a:r>
                        <a:rPr lang="ka-GE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განყოფილებები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400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29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324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სამედიცინო</a:t>
                      </a:r>
                      <a:r>
                        <a:rPr lang="ka-GE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დაწესებულებები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520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18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640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სხვა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625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78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290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Total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GB" sz="1600" b="1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068</a:t>
                      </a:r>
                      <a:r>
                        <a:rPr lang="en-GB" sz="1600" b="1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429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GB" sz="1600" b="1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331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GB" sz="1600" b="1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745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1539" y="6413266"/>
            <a:ext cx="38843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* Information received from the Ministry of Education and Science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** Based on information in the various municipal SEAPs</a:t>
            </a:r>
            <a:r>
              <a:rPr kumimoji="0" lang="en-GB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3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r>
              <a:rPr lang="ka-GE" altLang="en-US" sz="2000" dirty="0" smtClean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-36512" y="764704"/>
            <a:ext cx="8494712" cy="5805264"/>
          </a:xfrm>
        </p:spPr>
        <p:txBody>
          <a:bodyPr>
            <a:normAutofit/>
          </a:bodyPr>
          <a:lstStyle/>
          <a:p>
            <a:pPr marL="457200" lvl="1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ka-GE" sz="1800" b="1" dirty="0" smtClean="0">
                <a:solidFill>
                  <a:srgbClr val="7030A0"/>
                </a:solidFill>
              </a:rPr>
              <a:t>საჯარო სექტორის შენობების კლასიფიკაცია, რომელიც არ არის </a:t>
            </a:r>
            <a:r>
              <a:rPr lang="ka-GE" sz="1800" b="1" dirty="0">
                <a:solidFill>
                  <a:srgbClr val="7030A0"/>
                </a:solidFill>
              </a:rPr>
              <a:t>ცენტრალური ხელისუფლების </a:t>
            </a:r>
            <a:r>
              <a:rPr lang="ka-GE" sz="1800" b="1" dirty="0" smtClean="0">
                <a:solidFill>
                  <a:srgbClr val="7030A0"/>
                </a:solidFill>
              </a:rPr>
              <a:t>მფლობელობაში</a:t>
            </a:r>
            <a:endParaRPr lang="en-GB" sz="1800" b="1" dirty="0">
              <a:solidFill>
                <a:srgbClr val="7030A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058516"/>
              </p:ext>
            </p:extLst>
          </p:nvPr>
        </p:nvGraphicFramePr>
        <p:xfrm>
          <a:off x="183878" y="1524005"/>
          <a:ext cx="8852618" cy="4746463"/>
        </p:xfrm>
        <a:graphic>
          <a:graphicData uri="http://schemas.openxmlformats.org/drawingml/2006/table">
            <a:tbl>
              <a:tblPr firstRow="1" firstCol="1" bandRow="1"/>
              <a:tblGrid>
                <a:gridCol w="3163986"/>
                <a:gridCol w="1798996"/>
                <a:gridCol w="2191705"/>
                <a:gridCol w="1697931"/>
              </a:tblGrid>
              <a:tr h="482681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შენობის</a:t>
                      </a:r>
                      <a:r>
                        <a:rPr lang="ka-GE" sz="1400" b="1" baseline="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 ტიპი</a:t>
                      </a:r>
                      <a:endParaRPr lang="en-GB" sz="14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მიწის ნაკვეთის საერთო ფართობი </a:t>
                      </a:r>
                      <a:endParaRPr lang="en-GB" sz="14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შენობების</a:t>
                      </a:r>
                      <a:r>
                        <a:rPr lang="ka-GE" sz="1400" b="1" baseline="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 რაოდენობა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GB" sz="14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მიწის</a:t>
                      </a:r>
                      <a:r>
                        <a:rPr lang="ka-GE" sz="1400" b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ნაკვეთის საშუალო ფართი</a:t>
                      </a:r>
                      <a:endParaRPr lang="en-GB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215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400" b="1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მ</a:t>
                      </a:r>
                      <a:r>
                        <a:rPr lang="en-GB" sz="1400" b="1" baseline="30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#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a-GE" sz="14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მ</a:t>
                      </a:r>
                      <a:r>
                        <a:rPr lang="en-GB" sz="1400" b="1" baseline="30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საბავშვო</a:t>
                      </a:r>
                      <a:r>
                        <a:rPr lang="ka-GE" sz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ბაღები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195 421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286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683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მუსიკალური</a:t>
                      </a:r>
                      <a:r>
                        <a:rPr lang="ka-GE" sz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სკოლები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/ </a:t>
                      </a: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სამხატვრო</a:t>
                      </a:r>
                      <a:r>
                        <a:rPr lang="ka-GE" sz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სკოლები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3 529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882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სპორტული</a:t>
                      </a:r>
                      <a:r>
                        <a:rPr lang="ka-GE" sz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სკოლები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25 138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2 285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სპორტული</a:t>
                      </a:r>
                      <a:r>
                        <a:rPr lang="ka-GE" sz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შენობები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75 348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3 767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საავადმყოფოები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37 870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5 410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პოლიკლინიკები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8 156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906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სამედიცინო</a:t>
                      </a:r>
                      <a:r>
                        <a:rPr lang="ka-GE" sz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დისპანსერები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/ </a:t>
                      </a: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აფთიაქები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8 416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1 683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მოხუცთა</a:t>
                      </a:r>
                      <a:r>
                        <a:rPr lang="ka-GE" sz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სახლები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1 300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650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ბიბლიოთეკები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23 120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2 312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6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ადმინისტრაციული</a:t>
                      </a:r>
                      <a:r>
                        <a:rPr lang="ka-GE" sz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შენობები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639 199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1 293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494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სახანძრო</a:t>
                      </a:r>
                      <a:r>
                        <a:rPr lang="ka-GE" sz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სადგურები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8 464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1 411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პოლიციის</a:t>
                      </a:r>
                      <a:r>
                        <a:rPr lang="ka-GE" sz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განყოფილებები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4 000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თეატრები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9 500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1 900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მუზეუმები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/ </a:t>
                      </a: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გალერეები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6 703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958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სხვა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/</a:t>
                      </a:r>
                      <a:r>
                        <a:rPr lang="ka-GE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უცნობი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**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31 664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49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646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1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ჯამი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1 077 827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1 734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622</a:t>
                      </a:r>
                      <a:endParaRPr lang="en-GB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83878" y="6413266"/>
            <a:ext cx="46041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* Information received from the city of Tbilisi plus the various municipal SEAPs</a:t>
            </a:r>
            <a:endParaRPr kumimoji="0" lang="en-GB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** Based on information in the various municipal SEAPs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39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864096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/>
              <a:t/>
            </a:r>
            <a:br>
              <a:rPr lang="en-GB" altLang="en-US" sz="2000" dirty="0"/>
            </a:br>
            <a:r>
              <a:rPr lang="ka-GE" altLang="en-US" sz="2000" dirty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52400" y="836712"/>
            <a:ext cx="8991600" cy="58417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ka-GE" sz="1600" dirty="0" smtClean="0"/>
              <a:t>საჯარო სექტორში ღონისძიებების განხორციელება მოითხოვს შემდეგი ძირითადი ასპექტების განხილვას:</a:t>
            </a:r>
            <a:endParaRPr lang="ka-GE" sz="1600" dirty="0"/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ka-GE" sz="1600" dirty="0" smtClean="0"/>
              <a:t>საჯარო </a:t>
            </a:r>
            <a:r>
              <a:rPr lang="ka-GE" sz="1600" dirty="0"/>
              <a:t>შენობების და </a:t>
            </a:r>
            <a:r>
              <a:rPr lang="ka-GE" sz="1600" dirty="0" smtClean="0"/>
              <a:t>ენერგიის მოხმარების </a:t>
            </a:r>
            <a:r>
              <a:rPr lang="ka-GE" sz="1600" dirty="0"/>
              <a:t>მონაცემთა ბაზის გაუმჯობესებას </a:t>
            </a:r>
            <a:endParaRPr lang="ka-GE" sz="1600" dirty="0" smtClean="0"/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ka-GE" sz="1600" dirty="0" smtClean="0"/>
              <a:t>მუნიციპალიტეტების და ნაწილობრივ ცენტრალური </a:t>
            </a:r>
            <a:r>
              <a:rPr lang="ka-GE" sz="1600" dirty="0"/>
              <a:t>ხელისუფლების ტექნიკური მხარდამჭერის პროგრამა.</a:t>
            </a:r>
            <a:endParaRPr lang="ka-GE" sz="1600" dirty="0" smtClean="0"/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ka-GE" sz="1600" dirty="0" smtClean="0"/>
              <a:t>ენერგოაუდიტები </a:t>
            </a:r>
            <a:r>
              <a:rPr lang="ka-GE" sz="1600" dirty="0"/>
              <a:t>შესრულდება სატრეინინგო პროგრამების ფარგლებში, ჰორიზონტალური  ღონისძიებებიდან </a:t>
            </a:r>
            <a:r>
              <a:rPr lang="en-GB" sz="1600" dirty="0"/>
              <a:t>(</a:t>
            </a:r>
            <a:r>
              <a:rPr lang="en-GB" sz="1600" dirty="0" smtClean="0"/>
              <a:t>H-</a:t>
            </a:r>
            <a:r>
              <a:rPr lang="ka-GE" sz="1600" dirty="0" smtClean="0"/>
              <a:t>5</a:t>
            </a:r>
            <a:r>
              <a:rPr lang="en-GB" sz="1600" dirty="0" smtClean="0"/>
              <a:t>: </a:t>
            </a:r>
            <a:r>
              <a:rPr lang="ka-GE" sz="1600" dirty="0"/>
              <a:t>საკვალიფიკაციო</a:t>
            </a:r>
            <a:r>
              <a:rPr lang="en-GB" sz="1600" dirty="0"/>
              <a:t>, </a:t>
            </a:r>
            <a:r>
              <a:rPr lang="ka-GE" sz="1600" dirty="0"/>
              <a:t>აკრედიტაციის</a:t>
            </a:r>
            <a:r>
              <a:rPr lang="en-GB" sz="1600" dirty="0"/>
              <a:t>, </a:t>
            </a:r>
            <a:r>
              <a:rPr lang="ka-GE" sz="1600" dirty="0"/>
              <a:t>და</a:t>
            </a:r>
            <a:r>
              <a:rPr lang="en-GB" sz="1600" dirty="0"/>
              <a:t> </a:t>
            </a:r>
            <a:r>
              <a:rPr lang="ka-GE" sz="1600" dirty="0"/>
              <a:t>სერტიფიკაციის სქემები</a:t>
            </a:r>
            <a:r>
              <a:rPr lang="en-GB" sz="1600" dirty="0"/>
              <a:t>) </a:t>
            </a:r>
            <a:r>
              <a:rPr lang="ka-GE" sz="1600" dirty="0"/>
              <a:t> რომელიც იქნება დაკავშირებული ინვესტიციებთან ამ სექტორში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ka-GE" sz="1600" dirty="0"/>
              <a:t>შენობებში არაეფექტური განათების შეცვლისთვის. </a:t>
            </a:r>
            <a:r>
              <a:rPr lang="en-GB" sz="1600" dirty="0"/>
              <a:t>2017 – 2019</a:t>
            </a:r>
            <a:r>
              <a:rPr lang="ka-GE" sz="1600" dirty="0"/>
              <a:t> წწ.</a:t>
            </a:r>
            <a:r>
              <a:rPr lang="en-GB" sz="1600" dirty="0"/>
              <a:t>, </a:t>
            </a:r>
            <a:r>
              <a:rPr lang="ka-GE" sz="1600" dirty="0"/>
              <a:t>მოსალოდნელია ინვესტიციები ცენტრალური ხელისუფლებისგან დაახლოებით</a:t>
            </a:r>
            <a:r>
              <a:rPr lang="en-GB" sz="1600" dirty="0"/>
              <a:t> </a:t>
            </a:r>
            <a:r>
              <a:rPr lang="en-GB" sz="1600" dirty="0" smtClean="0"/>
              <a:t>50 000</a:t>
            </a:r>
            <a:r>
              <a:rPr lang="ka-GE" sz="1600" dirty="0" smtClean="0"/>
              <a:t> </a:t>
            </a:r>
            <a:r>
              <a:rPr lang="ka-GE" sz="1600" dirty="0"/>
              <a:t>ევროს </a:t>
            </a:r>
            <a:r>
              <a:rPr lang="en-GB" sz="1600" dirty="0"/>
              <a:t> </a:t>
            </a:r>
            <a:r>
              <a:rPr lang="ka-GE" sz="1600" dirty="0"/>
              <a:t>ოდენობით, ხოლო</a:t>
            </a:r>
            <a:r>
              <a:rPr lang="en-GB" sz="1600" dirty="0"/>
              <a:t> </a:t>
            </a:r>
            <a:r>
              <a:rPr lang="ka-GE" sz="1600" dirty="0"/>
              <a:t>მუნიციპალიტეტებისაგან დაახლოებით</a:t>
            </a:r>
            <a:r>
              <a:rPr lang="en-GB" sz="1600" dirty="0"/>
              <a:t> </a:t>
            </a:r>
            <a:r>
              <a:rPr lang="en-GB" sz="1600" dirty="0" smtClean="0"/>
              <a:t>260 000</a:t>
            </a:r>
            <a:r>
              <a:rPr lang="ka-GE" sz="1600" dirty="0" smtClean="0"/>
              <a:t> </a:t>
            </a:r>
            <a:r>
              <a:rPr lang="ka-GE" sz="1600" dirty="0"/>
              <a:t>ევროს ოდენობით.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ka-GE" sz="1600" dirty="0"/>
              <a:t>2017 – </a:t>
            </a:r>
            <a:r>
              <a:rPr lang="ka-GE" sz="1600" dirty="0" smtClean="0"/>
              <a:t>2020 </a:t>
            </a:r>
            <a:r>
              <a:rPr lang="ka-GE" sz="1600" dirty="0"/>
              <a:t>წწ, </a:t>
            </a:r>
            <a:r>
              <a:rPr lang="ka-GE" sz="1600" dirty="0" smtClean="0"/>
              <a:t>საჭიროა </a:t>
            </a:r>
            <a:r>
              <a:rPr lang="ka-GE" sz="1600" dirty="0"/>
              <a:t>ინვესტიციები  ენერგოეფექტურობაში, დაახლოებით</a:t>
            </a:r>
            <a:r>
              <a:rPr lang="en-US" sz="1600" dirty="0"/>
              <a:t> </a:t>
            </a:r>
            <a:r>
              <a:rPr lang="en-US" sz="1600" dirty="0" smtClean="0"/>
              <a:t>5</a:t>
            </a:r>
            <a:r>
              <a:rPr lang="ka-GE" sz="1600" dirty="0" smtClean="0"/>
              <a:t>1</a:t>
            </a:r>
            <a:r>
              <a:rPr lang="en-US" sz="1600" dirty="0"/>
              <a:t>,</a:t>
            </a:r>
            <a:r>
              <a:rPr lang="ka-GE" sz="1600" dirty="0" smtClean="0"/>
              <a:t>5</a:t>
            </a:r>
            <a:r>
              <a:rPr lang="en-US" sz="1600" dirty="0" smtClean="0"/>
              <a:t> </a:t>
            </a:r>
            <a:r>
              <a:rPr lang="ka-GE" sz="1600" dirty="0"/>
              <a:t>მლნ. ევროს </a:t>
            </a:r>
            <a:r>
              <a:rPr lang="ka-GE" sz="1600" dirty="0" smtClean="0"/>
              <a:t>ოდენობით, </a:t>
            </a:r>
            <a:r>
              <a:rPr lang="ka-GE" sz="1600" dirty="0"/>
              <a:t>რომელიც განხორციელდება მუნიციპალიტეტების ან ცენტრალური ხელისუფლების გავლით. ზემოთხსენებული ინვესტიციები ძირითადათ იქნება გათვალისწინებული  გარე </a:t>
            </a:r>
            <a:r>
              <a:rPr lang="ka-GE" sz="1600" dirty="0" smtClean="0"/>
              <a:t>განათებისთვის, </a:t>
            </a:r>
            <a:r>
              <a:rPr lang="ka-GE" sz="1600" dirty="0"/>
              <a:t>მაგრამ ნაწილი </a:t>
            </a:r>
            <a:r>
              <a:rPr lang="ka-GE" sz="1600" dirty="0" smtClean="0"/>
              <a:t>განეკუთვნება </a:t>
            </a:r>
            <a:r>
              <a:rPr lang="ka-GE" sz="1600" dirty="0"/>
              <a:t>ენერგოეფექტური </a:t>
            </a:r>
            <a:r>
              <a:rPr lang="ka-GE" sz="1600" dirty="0" smtClean="0"/>
              <a:t>ღონისძიებებისთვის  </a:t>
            </a:r>
            <a:r>
              <a:rPr lang="ka-GE" sz="1600" dirty="0"/>
              <a:t>სკოლებსა და საბავშვო ბაღებში</a:t>
            </a:r>
            <a:r>
              <a:rPr lang="ka-GE" sz="1600" dirty="0" smtClean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ka-GE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10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/>
              <a:t/>
            </a:r>
            <a:br>
              <a:rPr lang="en-GB" altLang="en-US" sz="2000" dirty="0"/>
            </a:br>
            <a:r>
              <a:rPr lang="ka-GE" altLang="en-US" sz="2000" dirty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-36512" y="764704"/>
            <a:ext cx="9108504" cy="568863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hr-HR" b="1" dirty="0" smtClean="0"/>
              <a:t>P-1: </a:t>
            </a:r>
            <a:r>
              <a:rPr lang="ka-GE" b="1" dirty="0" smtClean="0"/>
              <a:t>ეროვნული ენერგოეფექტური საინფორმაციო სისტემის შემუშავება საჯარო მფლობელობაში არსებული  შენობებისთვის და 	 გარე განათებისთვის</a:t>
            </a:r>
            <a:endParaRPr lang="en-GB" b="1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900" dirty="0" smtClean="0"/>
              <a:t>საჯარო შენობების, განათების და ენერგიის </a:t>
            </a:r>
            <a:r>
              <a:rPr lang="ka-GE" sz="2900" dirty="0"/>
              <a:t>მოხმარების მონაცემების </a:t>
            </a:r>
            <a:r>
              <a:rPr lang="ka-GE" sz="2900" dirty="0" smtClean="0"/>
              <a:t>გაუმჯობესება. 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900" dirty="0" smtClean="0"/>
              <a:t>ეკონომიკის და მდგრადი განვითარების სამინისტრო როგორც სისტემის/მაკოორდინებელი უწყების განმახორციელებელი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900" dirty="0" smtClean="0"/>
              <a:t>მონაცემების დაგროვება/ განხორციელება რეგიონალურ დონეზე გათვალისწინებულია მუნიციპალიტეტებში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900" dirty="0" smtClean="0"/>
              <a:t>რეგიონული განვითარებისა და </a:t>
            </a:r>
            <a:r>
              <a:rPr lang="ka-GE" sz="2900" dirty="0"/>
              <a:t>ინფრასტრუქტურის სამინისტრო განახორციელოს </a:t>
            </a:r>
            <a:r>
              <a:rPr lang="ka-GE" sz="2900" dirty="0" smtClean="0"/>
              <a:t>მოთხოვნას და გამოითხოვს ინფორმაციის მუნიციპალიტეტებიდან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900" dirty="0" smtClean="0"/>
              <a:t>მთავრობიდან არა ფინანსური შენატანი, ეკვივალენტური-6 კაც-თვე პირველი წლისთვის, შემდეგ 2-</a:t>
            </a:r>
            <a:r>
              <a:rPr lang="en-GB" sz="2900" dirty="0" smtClean="0"/>
              <a:t>3 </a:t>
            </a:r>
            <a:r>
              <a:rPr lang="ka-GE" sz="2900" dirty="0"/>
              <a:t>კაც-თვე </a:t>
            </a:r>
            <a:r>
              <a:rPr lang="ka-GE" sz="2900" dirty="0" smtClean="0"/>
              <a:t>წელიწადში ადმინისტრირებისთვის და მიმდინარე საქმიანობისთვის</a:t>
            </a:r>
            <a:r>
              <a:rPr lang="en-GB" sz="2900" dirty="0" smtClean="0"/>
              <a:t>.</a:t>
            </a:r>
            <a:endParaRPr lang="hr-HR" sz="2900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900" dirty="0" smtClean="0"/>
              <a:t>საქართველოს </a:t>
            </a:r>
            <a:r>
              <a:rPr lang="en-GB" sz="2900" dirty="0" smtClean="0"/>
              <a:t>64 </a:t>
            </a:r>
            <a:r>
              <a:rPr lang="ka-GE" sz="2900" dirty="0" smtClean="0"/>
              <a:t>მინიციპალიტეტისაგან არა ფინანსური შენატანი </a:t>
            </a:r>
            <a:r>
              <a:rPr lang="en-GB" sz="2900" dirty="0"/>
              <a:t>3 </a:t>
            </a:r>
            <a:r>
              <a:rPr lang="ka-GE" sz="2900" dirty="0"/>
              <a:t>კაც-თვე </a:t>
            </a:r>
            <a:r>
              <a:rPr lang="ka-GE" sz="2900" dirty="0" smtClean="0"/>
              <a:t>პირველი წლისთვის, ღონისძიების განხორციელების დროს და </a:t>
            </a:r>
            <a:r>
              <a:rPr lang="en-GB" sz="2900" dirty="0" smtClean="0"/>
              <a:t>1  </a:t>
            </a:r>
            <a:r>
              <a:rPr lang="ka-GE" sz="2900" dirty="0"/>
              <a:t>კაც-თვე </a:t>
            </a:r>
            <a:r>
              <a:rPr lang="ka-GE" sz="2900" dirty="0" smtClean="0"/>
              <a:t> თითო მუნიციპალიტეტისთვის შემდგომში.</a:t>
            </a:r>
            <a:endParaRPr lang="hr-HR" sz="29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900" dirty="0" smtClean="0"/>
              <a:t>ტექნიკური დახმარება პირველი </a:t>
            </a:r>
            <a:r>
              <a:rPr lang="ka-GE" sz="2900" dirty="0"/>
              <a:t>3 </a:t>
            </a:r>
            <a:r>
              <a:rPr lang="ka-GE" sz="2900" dirty="0" smtClean="0"/>
              <a:t>-4 წლის </a:t>
            </a:r>
            <a:r>
              <a:rPr lang="ka-GE" sz="2900" dirty="0"/>
              <a:t>განმავლობაში </a:t>
            </a:r>
            <a:r>
              <a:rPr lang="en-GB" sz="2900" dirty="0" smtClean="0"/>
              <a:t> </a:t>
            </a:r>
            <a:r>
              <a:rPr lang="en-GB" sz="2900" b="1" dirty="0" smtClean="0"/>
              <a:t>(DANIDA, KfW, EBRD)</a:t>
            </a:r>
            <a:r>
              <a:rPr lang="en-GB" sz="2900" dirty="0" smtClean="0"/>
              <a:t>.</a:t>
            </a:r>
            <a:endParaRPr lang="ka-GE" sz="29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2900" dirty="0" smtClean="0"/>
              <a:t>ენერგოაუდიტების ჩატარება ამ ღონისძიების ნაწილი შესაძლებელია რომ განხორციელდეს </a:t>
            </a:r>
            <a:r>
              <a:rPr lang="en-GB" sz="2900" dirty="0" smtClean="0"/>
              <a:t>H-5 </a:t>
            </a:r>
            <a:r>
              <a:rPr lang="ka-GE" sz="2900" dirty="0" smtClean="0"/>
              <a:t>ღონისძიების სტაჟიორების მიერ:</a:t>
            </a:r>
            <a:r>
              <a:rPr lang="ka-GE" sz="2900" b="1" dirty="0" smtClean="0"/>
              <a:t> </a:t>
            </a:r>
            <a:r>
              <a:rPr lang="ka-GE" sz="2900" dirty="0" smtClean="0"/>
              <a:t>კვალიფიკაციის, აკრედიტაციის </a:t>
            </a:r>
            <a:r>
              <a:rPr lang="ka-GE" sz="2900" dirty="0"/>
              <a:t>და სერტიფიკაციის </a:t>
            </a:r>
            <a:r>
              <a:rPr lang="ka-GE" sz="2900" dirty="0" smtClean="0"/>
              <a:t>სქემები–შენობები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endParaRPr lang="hr-HR" sz="29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5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/>
              <a:t/>
            </a:r>
            <a:br>
              <a:rPr lang="en-GB" altLang="en-US" sz="2000" dirty="0"/>
            </a:br>
            <a:r>
              <a:rPr lang="ka-GE" altLang="en-US" sz="2000" dirty="0">
                <a:solidFill>
                  <a:srgbClr val="7030A0"/>
                </a:solidFill>
              </a:rPr>
              <a:t>საჯარო </a:t>
            </a:r>
            <a:r>
              <a:rPr lang="ka-GE" altLang="en-US" sz="2000" dirty="0" smtClean="0">
                <a:solidFill>
                  <a:srgbClr val="7030A0"/>
                </a:solidFill>
              </a:rPr>
              <a:t>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-36512" y="1008112"/>
            <a:ext cx="9108504" cy="5229200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GB" sz="2200" b="1" dirty="0" smtClean="0"/>
              <a:t>P-2: </a:t>
            </a:r>
            <a:r>
              <a:rPr lang="ka-GE" sz="2200" b="1" dirty="0" smtClean="0"/>
              <a:t>დაბალი ენერგიის მოხმარების </a:t>
            </a:r>
            <a:r>
              <a:rPr lang="ka-GE" sz="2200" b="1" dirty="0"/>
              <a:t>პილოტური პროექტი საჯარო </a:t>
            </a:r>
            <a:r>
              <a:rPr lang="ka-GE" sz="2200" b="1" dirty="0" smtClean="0"/>
              <a:t>სექტორის შენობებისთვის</a:t>
            </a:r>
          </a:p>
          <a:p>
            <a:pPr marL="0" indent="0">
              <a:spcBef>
                <a:spcPts val="600"/>
              </a:spcBef>
              <a:buNone/>
            </a:pPr>
            <a:endParaRPr lang="ka-GE" sz="2200" b="1" dirty="0" smtClean="0"/>
          </a:p>
          <a:p>
            <a:pPr lvl="1">
              <a:spcBef>
                <a:spcPts val="600"/>
              </a:spcBef>
            </a:pPr>
            <a:r>
              <a:rPr lang="ka-GE" sz="2000" dirty="0" smtClean="0"/>
              <a:t>განხორციელდეს პილოტური რეკონსტრუქციის პროექტი (არა -სკოლის/ არა საბავშო ბაღის) საჯარო ადმინისტრაციული შენობისთვის პოტენციური ხარჯების </a:t>
            </a:r>
            <a:r>
              <a:rPr lang="ka-GE" sz="2000" dirty="0"/>
              <a:t>და სარგებელის </a:t>
            </a:r>
            <a:r>
              <a:rPr lang="ka-GE" sz="2000" dirty="0" smtClean="0"/>
              <a:t>დემონსტრირებისათვის</a:t>
            </a:r>
          </a:p>
          <a:p>
            <a:pPr lvl="1">
              <a:spcBef>
                <a:spcPts val="600"/>
              </a:spcBef>
            </a:pPr>
            <a:r>
              <a:rPr lang="ka-GE" sz="2000" dirty="0" smtClean="0"/>
              <a:t>ღონისძიება განხორციელდეს მუნიციპალური ხელისუფლების მიერ-შემდგომში ინფორმაციის გავრცელებით </a:t>
            </a:r>
          </a:p>
          <a:p>
            <a:pPr lvl="1">
              <a:spcBef>
                <a:spcPts val="600"/>
              </a:spcBef>
            </a:pPr>
            <a:endParaRPr lang="ka-GE" sz="2000" dirty="0" smtClean="0"/>
          </a:p>
          <a:p>
            <a:pPr lvl="1">
              <a:spcBef>
                <a:spcPts val="600"/>
              </a:spcBef>
            </a:pPr>
            <a:r>
              <a:rPr lang="ka-GE" sz="2000" b="1" dirty="0" smtClean="0"/>
              <a:t>ინვესტიციები (</a:t>
            </a:r>
            <a:r>
              <a:rPr lang="en-GB" sz="2000" b="1" dirty="0" smtClean="0"/>
              <a:t>DANIDA/NEFCO/E5P</a:t>
            </a:r>
            <a:r>
              <a:rPr lang="ka-GE" sz="2000" b="1" dirty="0" smtClean="0"/>
              <a:t>)</a:t>
            </a:r>
            <a:r>
              <a:rPr lang="en-GB" sz="2000" b="1" dirty="0" smtClean="0"/>
              <a:t> </a:t>
            </a:r>
            <a:endParaRPr lang="ka-GE" sz="2000" b="1" dirty="0" smtClean="0"/>
          </a:p>
          <a:p>
            <a:pPr lvl="1">
              <a:spcBef>
                <a:spcPts val="600"/>
              </a:spcBef>
            </a:pPr>
            <a:endParaRPr lang="hr-HR" sz="2000" dirty="0"/>
          </a:p>
          <a:p>
            <a:pPr lvl="1">
              <a:spcBef>
                <a:spcPts val="600"/>
              </a:spcBef>
            </a:pPr>
            <a:r>
              <a:rPr lang="ka-GE" sz="2000" dirty="0" smtClean="0"/>
              <a:t>მაგალითი:</a:t>
            </a:r>
            <a:r>
              <a:rPr lang="hr-HR" sz="2000" dirty="0" smtClean="0"/>
              <a:t> </a:t>
            </a:r>
            <a:r>
              <a:rPr lang="ka-GE" sz="2000" dirty="0" smtClean="0"/>
              <a:t>შენობა </a:t>
            </a:r>
            <a:r>
              <a:rPr lang="hr-HR" sz="2000" dirty="0" smtClean="0"/>
              <a:t>1000 </a:t>
            </a:r>
            <a:r>
              <a:rPr lang="ka-GE" sz="2000" dirty="0" smtClean="0"/>
              <a:t>მ</a:t>
            </a:r>
            <a:r>
              <a:rPr lang="hr-HR" sz="2000" baseline="30000" dirty="0" smtClean="0"/>
              <a:t>2</a:t>
            </a:r>
            <a:r>
              <a:rPr lang="ka-GE" sz="2000" dirty="0" smtClean="0"/>
              <a:t>, ენერგიის კუთრი მოხმარებით-</a:t>
            </a:r>
            <a:r>
              <a:rPr lang="hr-HR" sz="2000" dirty="0" smtClean="0"/>
              <a:t> 150 </a:t>
            </a:r>
            <a:r>
              <a:rPr lang="ka-GE" sz="2000" dirty="0" smtClean="0"/>
              <a:t>კვ</a:t>
            </a:r>
            <a:r>
              <a:rPr lang="ka-GE" sz="2000" dirty="0" smtClean="0"/>
              <a:t>ტს</a:t>
            </a:r>
            <a:r>
              <a:rPr lang="ka-GE" sz="2000" dirty="0" smtClean="0"/>
              <a:t>თ</a:t>
            </a:r>
            <a:r>
              <a:rPr lang="hr-HR" sz="2000" dirty="0" smtClean="0"/>
              <a:t>/</a:t>
            </a:r>
            <a:r>
              <a:rPr lang="ka-GE" sz="2000" dirty="0" smtClean="0"/>
              <a:t>მ</a:t>
            </a:r>
            <a:r>
              <a:rPr lang="hr-HR" sz="2000" baseline="30000" dirty="0" smtClean="0"/>
              <a:t>2</a:t>
            </a:r>
            <a:r>
              <a:rPr lang="hr-HR" sz="2000" dirty="0" smtClean="0"/>
              <a:t> </a:t>
            </a:r>
            <a:r>
              <a:rPr lang="ka-GE" sz="2000" dirty="0" smtClean="0"/>
              <a:t>გათვალისწინებულია ენერგოეფექტური რეკონსტრუქციისთვის, </a:t>
            </a:r>
            <a:r>
              <a:rPr lang="hr-HR" sz="2000" dirty="0" smtClean="0"/>
              <a:t>47000 </a:t>
            </a:r>
            <a:r>
              <a:rPr lang="ka-GE" sz="2000" dirty="0" smtClean="0"/>
              <a:t>ევროს ოდენობის ინვესტიციით, რომელიც უზრუნველყოფს  ენერგიის დაზოგვის </a:t>
            </a:r>
            <a:r>
              <a:rPr lang="ka-GE" sz="2000" dirty="0"/>
              <a:t>60</a:t>
            </a:r>
            <a:r>
              <a:rPr lang="ka-GE" sz="2000" dirty="0" smtClean="0"/>
              <a:t>%</a:t>
            </a:r>
            <a:endParaRPr lang="hr-HR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40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/>
              <a:t/>
            </a:r>
            <a:br>
              <a:rPr lang="en-GB" altLang="en-US" sz="2000" dirty="0"/>
            </a:br>
            <a:r>
              <a:rPr lang="ka-GE" altLang="en-US" sz="2000" dirty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-36512" y="836712"/>
            <a:ext cx="8791575" cy="5367536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P-3: </a:t>
            </a:r>
            <a:r>
              <a:rPr lang="ka-GE" sz="2000" b="1" dirty="0" smtClean="0"/>
              <a:t>ეფექტური განათების </a:t>
            </a:r>
            <a:r>
              <a:rPr lang="ka-GE" sz="2000" b="1" dirty="0"/>
              <a:t>სისტემები საჯარო </a:t>
            </a:r>
            <a:r>
              <a:rPr lang="ka-GE" sz="2000" b="1" dirty="0" smtClean="0"/>
              <a:t>სექტორის შენობებისთვის </a:t>
            </a:r>
            <a:endParaRPr lang="en-GB" sz="2000" dirty="0" smtClean="0"/>
          </a:p>
          <a:p>
            <a:pPr lvl="1"/>
            <a:r>
              <a:rPr lang="ka-GE" sz="1600" dirty="0" smtClean="0"/>
              <a:t>საჯარო შენობებში ვარვარა ნათურების შეცვლა ენერგოეფექტური ნათურებით</a:t>
            </a:r>
            <a:r>
              <a:rPr lang="en-GB" sz="1600" dirty="0" smtClean="0"/>
              <a:t>– </a:t>
            </a:r>
            <a:r>
              <a:rPr lang="ka-GE" sz="1600" dirty="0" smtClean="0"/>
              <a:t> რომელიც გათვალისწინებულია </a:t>
            </a:r>
            <a:r>
              <a:rPr lang="en-GB" sz="1600" dirty="0" smtClean="0"/>
              <a:t>100% </a:t>
            </a:r>
            <a:r>
              <a:rPr lang="ka-GE" sz="1600" dirty="0" smtClean="0"/>
              <a:t>საჯარო შენობებში</a:t>
            </a:r>
            <a:r>
              <a:rPr lang="en-GB" sz="1600" dirty="0" smtClean="0"/>
              <a:t> </a:t>
            </a:r>
            <a:r>
              <a:rPr lang="ka-GE" sz="1600" dirty="0" smtClean="0"/>
              <a:t> </a:t>
            </a:r>
            <a:r>
              <a:rPr lang="en-GB" sz="1600" dirty="0" smtClean="0"/>
              <a:t>2020</a:t>
            </a:r>
            <a:r>
              <a:rPr lang="ka-GE" sz="1600" dirty="0" smtClean="0"/>
              <a:t> წლის ბოლოსთვის </a:t>
            </a:r>
            <a:r>
              <a:rPr lang="en-GB" sz="1600" dirty="0" smtClean="0"/>
              <a:t>–</a:t>
            </a:r>
            <a:r>
              <a:rPr lang="hr-HR" sz="1600" dirty="0" smtClean="0"/>
              <a:t> </a:t>
            </a:r>
            <a:r>
              <a:rPr lang="ka-GE" sz="1600" dirty="0" smtClean="0"/>
              <a:t> </a:t>
            </a:r>
            <a:r>
              <a:rPr lang="en-GB" sz="1600" dirty="0" smtClean="0"/>
              <a:t>99</a:t>
            </a:r>
            <a:r>
              <a:rPr lang="ka-GE" sz="1600" dirty="0" smtClean="0"/>
              <a:t>7</a:t>
            </a:r>
            <a:r>
              <a:rPr lang="en-GB" sz="1600" dirty="0"/>
              <a:t> </a:t>
            </a:r>
            <a:r>
              <a:rPr lang="en-GB" sz="1600" dirty="0" smtClean="0"/>
              <a:t>000 </a:t>
            </a:r>
            <a:r>
              <a:rPr lang="ka-GE" sz="1600" dirty="0" smtClean="0"/>
              <a:t>მ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 </a:t>
            </a:r>
            <a:r>
              <a:rPr lang="hr-HR" sz="1600" dirty="0" smtClean="0"/>
              <a:t>(</a:t>
            </a:r>
            <a:r>
              <a:rPr lang="ka-GE" sz="1600" dirty="0" smtClean="0"/>
              <a:t> საბავშო ბაღების და სკოლების გარდა</a:t>
            </a:r>
            <a:r>
              <a:rPr lang="hr-HR" sz="1600" dirty="0" smtClean="0"/>
              <a:t>)</a:t>
            </a:r>
            <a:endParaRPr lang="ka-GE" sz="1600" dirty="0" smtClean="0"/>
          </a:p>
          <a:p>
            <a:pPr lvl="2"/>
            <a:r>
              <a:rPr lang="en-GB" sz="1600" dirty="0" smtClean="0"/>
              <a:t>645 000 </a:t>
            </a:r>
            <a:r>
              <a:rPr lang="ka-GE" sz="1600" dirty="0"/>
              <a:t>მ</a:t>
            </a:r>
            <a:r>
              <a:rPr lang="en-GB" sz="1600" baseline="30000" dirty="0"/>
              <a:t>2</a:t>
            </a:r>
            <a:r>
              <a:rPr lang="en-GB" sz="1600" dirty="0"/>
              <a:t> </a:t>
            </a:r>
            <a:r>
              <a:rPr lang="ka-GE" sz="1600" dirty="0" smtClean="0"/>
              <a:t>ცენტრალური ხელისუფლების შენობებში</a:t>
            </a:r>
            <a:endParaRPr lang="en-GB" sz="1600" dirty="0"/>
          </a:p>
          <a:p>
            <a:pPr lvl="2"/>
            <a:r>
              <a:rPr lang="en-GB" sz="1600" dirty="0" smtClean="0"/>
              <a:t>342 000 </a:t>
            </a:r>
            <a:r>
              <a:rPr lang="ka-GE" sz="1600" dirty="0"/>
              <a:t>მ</a:t>
            </a:r>
            <a:r>
              <a:rPr lang="en-GB" sz="1600" baseline="30000" dirty="0"/>
              <a:t>2</a:t>
            </a:r>
            <a:r>
              <a:rPr lang="en-GB" sz="1600" dirty="0"/>
              <a:t> </a:t>
            </a:r>
            <a:r>
              <a:rPr lang="ka-GE" sz="1600" dirty="0" smtClean="0"/>
              <a:t>არა ცენტრალური ხელისუფლების შენობებში</a:t>
            </a:r>
          </a:p>
          <a:p>
            <a:pPr lvl="1"/>
            <a:r>
              <a:rPr lang="ka-GE" sz="1600" dirty="0" smtClean="0"/>
              <a:t>კუთრი </a:t>
            </a:r>
            <a:r>
              <a:rPr lang="ka-GE" sz="1600" dirty="0"/>
              <a:t>მოხმარების შემცირება გათვალისწინებულია </a:t>
            </a:r>
            <a:r>
              <a:rPr lang="en-GB" sz="1600" dirty="0" smtClean="0"/>
              <a:t>2,5 </a:t>
            </a:r>
            <a:r>
              <a:rPr lang="ka-GE" sz="1600" dirty="0"/>
              <a:t>ვტ</a:t>
            </a:r>
            <a:r>
              <a:rPr lang="en-GB" sz="1600" dirty="0"/>
              <a:t>/</a:t>
            </a:r>
            <a:r>
              <a:rPr lang="ka-GE" sz="1600" dirty="0"/>
              <a:t>მ</a:t>
            </a:r>
            <a:r>
              <a:rPr lang="en-GB" sz="1600" baseline="30000" dirty="0" smtClean="0"/>
              <a:t>2</a:t>
            </a:r>
            <a:r>
              <a:rPr lang="ka-GE" sz="1600" dirty="0" smtClean="0"/>
              <a:t>–დან</a:t>
            </a:r>
            <a:r>
              <a:rPr lang="en-GB" sz="1600" dirty="0" smtClean="0"/>
              <a:t> </a:t>
            </a:r>
            <a:r>
              <a:rPr lang="ka-GE" sz="1600" dirty="0"/>
              <a:t>-</a:t>
            </a:r>
            <a:r>
              <a:rPr lang="en-GB" sz="1600" dirty="0"/>
              <a:t>1 </a:t>
            </a:r>
            <a:r>
              <a:rPr lang="ka-GE" sz="1600" dirty="0"/>
              <a:t>ვტ</a:t>
            </a:r>
            <a:r>
              <a:rPr lang="en-GB" sz="1600" dirty="0"/>
              <a:t>/</a:t>
            </a:r>
            <a:r>
              <a:rPr lang="ka-GE" sz="1600" dirty="0"/>
              <a:t>მ</a:t>
            </a:r>
            <a:r>
              <a:rPr lang="en-GB" sz="1600" baseline="30000" dirty="0" smtClean="0"/>
              <a:t>2</a:t>
            </a:r>
            <a:r>
              <a:rPr lang="ka-GE" sz="1600" dirty="0" smtClean="0"/>
              <a:t>–მდე</a:t>
            </a:r>
            <a:endParaRPr lang="ka-GE" sz="1600" baseline="30000" dirty="0" smtClean="0"/>
          </a:p>
          <a:p>
            <a:pPr lvl="1"/>
            <a:r>
              <a:rPr lang="ka-GE" sz="1600" b="1" dirty="0" smtClean="0"/>
              <a:t>პირველადი ენერგიის დაზოგვა გათვალისწინებლია:  7</a:t>
            </a:r>
            <a:r>
              <a:rPr lang="en-US" sz="1600" b="1" dirty="0" smtClean="0"/>
              <a:t>,</a:t>
            </a:r>
            <a:r>
              <a:rPr lang="ka-GE" sz="1600" b="1" dirty="0" smtClean="0"/>
              <a:t>0 გვტსთ 2020 წ და 7</a:t>
            </a:r>
            <a:r>
              <a:rPr lang="en-US" sz="1600" b="1" dirty="0" smtClean="0"/>
              <a:t>,</a:t>
            </a:r>
            <a:r>
              <a:rPr lang="ka-GE" sz="1600" b="1" dirty="0" smtClean="0"/>
              <a:t>0 გვტსთ 2025 წ.</a:t>
            </a:r>
          </a:p>
          <a:p>
            <a:pPr lvl="1"/>
            <a:r>
              <a:rPr lang="ka-GE" sz="1600" dirty="0" smtClean="0"/>
              <a:t> ეკონომიკისა და მდგრადი განვითარების სამინისტრო მოახდენს კოორდინირებას    სახელმწიფოს მფლობელობაში არსებული შენობებისთვის</a:t>
            </a:r>
          </a:p>
          <a:p>
            <a:pPr lvl="1"/>
            <a:r>
              <a:rPr lang="ka-GE" sz="1600" dirty="0" smtClean="0"/>
              <a:t> რეგიონური განვითარებისა და ინფრასტრუქტურის სამინისტრო მუნიციპალიტეტებთან ერთად მოახდენს  კოორდინირებას   მუნიციპალურ მფლობელობაში არსებული შენობებისთვის </a:t>
            </a:r>
          </a:p>
          <a:p>
            <a:pPr lvl="1"/>
            <a:r>
              <a:rPr lang="ka-GE" sz="1600" dirty="0" smtClean="0"/>
              <a:t>დაახლოებით 519</a:t>
            </a:r>
            <a:r>
              <a:rPr lang="en-US" sz="1600" dirty="0"/>
              <a:t> </a:t>
            </a:r>
            <a:r>
              <a:rPr lang="ka-GE" sz="1600" dirty="0" smtClean="0"/>
              <a:t>000 ევროს ოდენობით ინვესტიცია, ტექნიკური მხარდაჭერა ცნობიერების ამაღლების ჩათვლით</a:t>
            </a:r>
          </a:p>
          <a:p>
            <a:pPr lvl="1"/>
            <a:r>
              <a:rPr lang="ka-GE" sz="1600" dirty="0" smtClean="0"/>
              <a:t>ინვესტიცია წარმოადგენს </a:t>
            </a:r>
            <a:r>
              <a:rPr lang="ka-GE" sz="1600" dirty="0"/>
              <a:t>მიმდინარე  ექსპლუატაციის ნაწილს</a:t>
            </a:r>
            <a:endParaRPr lang="ka-GE" sz="1600" dirty="0" smtClean="0"/>
          </a:p>
          <a:p>
            <a:pPr lvl="1"/>
            <a:r>
              <a:rPr lang="ka-GE" sz="1600" dirty="0" smtClean="0"/>
              <a:t>დამოკიდებულია რეგულაციაზე მწვანე შესყიდვების შესახებ (ღონისძიება</a:t>
            </a:r>
            <a:r>
              <a:rPr lang="en-US" sz="1600" dirty="0" smtClean="0"/>
              <a:t> P-8)</a:t>
            </a:r>
            <a:r>
              <a:rPr lang="ka-GE" sz="1600" dirty="0" smtClean="0"/>
              <a:t> რომელიც ხელს შეუწყობს ნათურების შესყიდვებს ენერგოეფექტურობის პარამეტრებიდან გამომდინარე</a:t>
            </a:r>
            <a:endParaRPr lang="hr-HR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9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791575" cy="1143000"/>
          </a:xfrm>
        </p:spPr>
        <p:txBody>
          <a:bodyPr/>
          <a:lstStyle/>
          <a:p>
            <a:r>
              <a:rPr lang="en-US" sz="2000" dirty="0"/>
              <a:t>NEEAP</a:t>
            </a:r>
            <a:r>
              <a:rPr lang="en-GB" altLang="en-US" sz="2000" dirty="0"/>
              <a:t>: </a:t>
            </a:r>
            <a:r>
              <a:rPr lang="ka-GE" altLang="en-US" sz="2000" dirty="0"/>
              <a:t>დაგეგმილი ღონისძიებები</a:t>
            </a:r>
            <a:r>
              <a:rPr lang="en-GB" altLang="en-US" sz="2000" dirty="0"/>
              <a:t/>
            </a:r>
            <a:br>
              <a:rPr lang="en-GB" altLang="en-US" sz="2000" dirty="0"/>
            </a:br>
            <a:r>
              <a:rPr lang="ka-GE" altLang="en-US" sz="2000" dirty="0">
                <a:solidFill>
                  <a:srgbClr val="7030A0"/>
                </a:solidFill>
              </a:rPr>
              <a:t>საჯარო სექტორი</a:t>
            </a:r>
            <a:endParaRPr lang="en-GB" alt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5496" y="980728"/>
            <a:ext cx="8856984" cy="604867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5600" b="1" dirty="0" smtClean="0"/>
              <a:t>P-4: </a:t>
            </a:r>
            <a:r>
              <a:rPr lang="ka-GE" sz="5600" b="1" dirty="0" smtClean="0"/>
              <a:t>ენერგოეფექტურობის გაზრდა საჯარო შენობებში-სკოლებში, რომლებიც ცენტრალური სახალმწიფოს მფლობელობაშია</a:t>
            </a:r>
            <a:r>
              <a:rPr lang="en-US" sz="5600" b="1" dirty="0" smtClean="0"/>
              <a:t> (1/2)</a:t>
            </a:r>
            <a:endParaRPr lang="ka-GE" sz="5600" b="1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dirty="0" smtClean="0"/>
              <a:t>დიდი საინვესტიციო პროგრამის ფარგლებში, განსაზღვრულია სკოლების რექონსტრუქცია, რომელიც განხორციელდება განათლებისა და მეცნიერების სამინისტროს მიერ. მაგალითი- სკოლაში ფართობით: 1800 მ</a:t>
            </a:r>
            <a:r>
              <a:rPr lang="ka-GE" sz="4900" baseline="30000" dirty="0" smtClean="0"/>
              <a:t>2</a:t>
            </a:r>
            <a:r>
              <a:rPr lang="ka-GE" sz="4900" dirty="0" smtClean="0"/>
              <a:t>; მოსალოდნელია ენერგიის დაზოგვა: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dirty="0"/>
              <a:t>გათბობაზე </a:t>
            </a:r>
            <a:r>
              <a:rPr lang="ka-GE" sz="4900" dirty="0" smtClean="0"/>
              <a:t>ენერგიის მოხმარება შემცირდება 60%–თ: 150 კვტსთ/მ</a:t>
            </a:r>
            <a:r>
              <a:rPr lang="ka-GE" sz="4900" baseline="30000" dirty="0" smtClean="0"/>
              <a:t>2</a:t>
            </a:r>
            <a:r>
              <a:rPr lang="ka-GE" sz="4900" dirty="0" smtClean="0"/>
              <a:t> - 60 </a:t>
            </a:r>
            <a:r>
              <a:rPr lang="ka-GE" sz="4900" dirty="0" smtClean="0"/>
              <a:t>კვტთს/მ</a:t>
            </a:r>
            <a:r>
              <a:rPr lang="ka-GE" sz="4900" baseline="30000" dirty="0" smtClean="0"/>
              <a:t>2</a:t>
            </a:r>
            <a:r>
              <a:rPr lang="ka-GE" sz="4900" dirty="0" smtClean="0"/>
              <a:t>–მდე </a:t>
            </a:r>
            <a:r>
              <a:rPr lang="ka-GE" sz="4900" dirty="0" smtClean="0"/>
              <a:t>;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dirty="0"/>
              <a:t> </a:t>
            </a:r>
            <a:r>
              <a:rPr lang="ka-GE" sz="4900" dirty="0" smtClean="0"/>
              <a:t>შეშის ღუმელების ენერგოეფექტურობა გაიზრდება 35%–დან - 65%–მდე;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dirty="0" smtClean="0"/>
              <a:t>ენერგოეფექტური განათების შედეგად კუთრი მოხმარება შემცირდება 2</a:t>
            </a:r>
            <a:r>
              <a:rPr lang="en-US" sz="4900" dirty="0" smtClean="0"/>
              <a:t>,</a:t>
            </a:r>
            <a:r>
              <a:rPr lang="ka-GE" sz="4900" dirty="0" smtClean="0"/>
              <a:t>5 ვტ/მ</a:t>
            </a:r>
            <a:r>
              <a:rPr lang="ka-GE" sz="4900" baseline="30000" dirty="0" smtClean="0"/>
              <a:t>2</a:t>
            </a:r>
            <a:r>
              <a:rPr lang="en-US" sz="4900" baseline="30000" dirty="0" smtClean="0"/>
              <a:t> </a:t>
            </a:r>
            <a:r>
              <a:rPr lang="ka-GE" sz="4900" dirty="0" smtClean="0"/>
              <a:t>- 1</a:t>
            </a:r>
            <a:r>
              <a:rPr lang="en-US" sz="4900" dirty="0" smtClean="0"/>
              <a:t> </a:t>
            </a:r>
            <a:r>
              <a:rPr lang="ka-GE" sz="4900" dirty="0" smtClean="0"/>
              <a:t>ვტ</a:t>
            </a:r>
            <a:r>
              <a:rPr lang="en-US" sz="4900" dirty="0" smtClean="0"/>
              <a:t>/</a:t>
            </a:r>
            <a:r>
              <a:rPr lang="ka-GE" sz="4900" dirty="0" smtClean="0"/>
              <a:t>მ</a:t>
            </a:r>
            <a:r>
              <a:rPr lang="ka-GE" sz="4900" baseline="30000" dirty="0" smtClean="0"/>
              <a:t>2</a:t>
            </a:r>
            <a:r>
              <a:rPr lang="ka-GE" sz="4900" dirty="0" smtClean="0"/>
              <a:t>–მდე;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dirty="0"/>
              <a:t>3</a:t>
            </a:r>
            <a:r>
              <a:rPr lang="ka-GE" sz="4900" dirty="0" smtClean="0"/>
              <a:t>5 ევრო/მ</a:t>
            </a:r>
            <a:r>
              <a:rPr lang="ka-GE" sz="4900" baseline="30000" dirty="0" smtClean="0"/>
              <a:t>2</a:t>
            </a:r>
            <a:r>
              <a:rPr lang="ka-GE" sz="4900" dirty="0" smtClean="0"/>
              <a:t> გასათბობ ფართობზე გათვალისწინებულია ეე ინვესტიციებისთვის</a:t>
            </a:r>
            <a:r>
              <a:rPr lang="en-US" sz="4900" dirty="0" smtClean="0"/>
              <a:t> </a:t>
            </a:r>
            <a:r>
              <a:rPr lang="ka-GE" sz="4900" dirty="0" smtClean="0"/>
              <a:t>-</a:t>
            </a:r>
            <a:r>
              <a:rPr lang="en-US" sz="4900" dirty="0" smtClean="0"/>
              <a:t> </a:t>
            </a:r>
            <a:r>
              <a:rPr lang="ka-GE" sz="4900" dirty="0" smtClean="0"/>
              <a:t>63000 ევრო/თითო სკოლაზე (დამატებითი 50-100 ევრო/მ</a:t>
            </a:r>
            <a:r>
              <a:rPr lang="ka-GE" sz="4900" baseline="30000" dirty="0" smtClean="0"/>
              <a:t>2</a:t>
            </a:r>
            <a:r>
              <a:rPr lang="ka-GE" sz="4900" dirty="0" smtClean="0"/>
              <a:t> გათვალისწინებულია არა ეე ღონისღიებებისთვის, რომელიც არ შედის ღონისძიებების ღირებულებაში); 1500 ევრო/ თითო სკოლაზე  გათვალისწინებულია   განათებისთვის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ka-GE" sz="4900" dirty="0" smtClean="0"/>
              <a:t>10 000 ევრო გათვალისწინებულია გათბობის / ვენტილაციის სისტემის გაუმჯობესებისთვის (ენერგიის წყარო- ელექტროენერგია და ბუნებრივი აირი) ხოლო 40</a:t>
            </a:r>
            <a:r>
              <a:rPr lang="en-US" sz="4900" dirty="0" smtClean="0"/>
              <a:t> </a:t>
            </a:r>
            <a:r>
              <a:rPr lang="ka-GE" sz="4900" dirty="0" smtClean="0"/>
              <a:t>000 ევრო გათვალისწინებულია  სკოლებისთვის სადაც გათვალისწინებულია - შეშის გამოყენება, რომელიც მოგვცემს საშუალებას მოხდეს გადასვლა ლოკალური გამათბობლებიდან გათბობის სისტემაზე ქვაბით და რადიატორებით;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4275-0DBB-4B76-BCE9-CB859D5A5E00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6632"/>
            <a:ext cx="292100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27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 presentation">
  <a:themeElements>
    <a:clrScheme name="">
      <a:dk1>
        <a:srgbClr val="000000"/>
      </a:dk1>
      <a:lt1>
        <a:srgbClr val="FFFFFF"/>
      </a:lt1>
      <a:dk2>
        <a:srgbClr val="009900"/>
      </a:dk2>
      <a:lt2>
        <a:srgbClr val="1C1C1C"/>
      </a:lt2>
      <a:accent1>
        <a:srgbClr val="00FF99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FFCA"/>
      </a:accent5>
      <a:accent6>
        <a:srgbClr val="E7BB01"/>
      </a:accent6>
      <a:hlink>
        <a:srgbClr val="33CC33"/>
      </a:hlink>
      <a:folHlink>
        <a:srgbClr val="00CC00"/>
      </a:folHlink>
    </a:clrScheme>
    <a:fontScheme name="eco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o presentat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 presentati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 presentat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 presentati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 presentat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 presentat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 presentati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C:\eco Ltd\COMPANY\Stationary\eco presentation.pot</Template>
  <TotalTime>6750</TotalTime>
  <Words>2273</Words>
  <Application>Microsoft Office PowerPoint</Application>
  <PresentationFormat>On-screen Show (4:3)</PresentationFormat>
  <Paragraphs>338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Sylfaen</vt:lpstr>
      <vt:lpstr>Symbol</vt:lpstr>
      <vt:lpstr>Tahoma</vt:lpstr>
      <vt:lpstr>Times New Roman</vt:lpstr>
      <vt:lpstr>Wingdings</vt:lpstr>
      <vt:lpstr>eco presentation</vt:lpstr>
      <vt:lpstr>საქართველო: დახმარება პირველი ეროვნული ენერგოეფექტურობის სამოქმედო გეგმის (NEEAP) შემუშავებაში (I ფაზა)</vt:lpstr>
      <vt:lpstr>საჯარო სექტორის ყველა ღონისძიება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NEEAP: დაგეგმილი ღონისძიებები საჯარო სექტორი</vt:lpstr>
      <vt:lpstr>საცხოვრებელი &amp; კომერციული სექტორის ღონისძიებაი</vt:lpstr>
      <vt:lpstr>NEEAP: დაგეგმილი ღონისძიებები საცხოვრებელი და კომერციული შენობები</vt:lpstr>
      <vt:lpstr>საჯარო სექტორის და შენობების სექტორის პოლიტიკის ღონისძიებები</vt:lpstr>
      <vt:lpstr>საერთაშორისო ორგანიზაციების-DANIDA და NEFCO - ს მიერ  საქართველოში ენერგოეფექტურობის  ხელშეწყობის  მიზნით  მიმდინარე პროექტები</vt:lpstr>
      <vt:lpstr>PowerPoint Presentation</vt:lpstr>
    </vt:vector>
  </TitlesOfParts>
  <Company>Eco Ltd - www.ecoltdgroup.com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Georgia NEEAP Kickoff Meeting</dc:title>
  <dc:creator>Grant Ballard-Tremeer</dc:creator>
  <cp:lastModifiedBy>Karina</cp:lastModifiedBy>
  <cp:revision>457</cp:revision>
  <cp:lastPrinted>2017-02-27T12:33:08Z</cp:lastPrinted>
  <dcterms:created xsi:type="dcterms:W3CDTF">2003-02-25T13:37:16Z</dcterms:created>
  <dcterms:modified xsi:type="dcterms:W3CDTF">2017-03-24T09:25:41Z</dcterms:modified>
</cp:coreProperties>
</file>