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5" r:id="rId3"/>
  </p:sldMasterIdLst>
  <p:notesMasterIdLst>
    <p:notesMasterId r:id="rId17"/>
  </p:notesMasterIdLst>
  <p:handoutMasterIdLst>
    <p:handoutMasterId r:id="rId18"/>
  </p:handoutMasterIdLst>
  <p:sldIdLst>
    <p:sldId id="260" r:id="rId4"/>
    <p:sldId id="337" r:id="rId5"/>
    <p:sldId id="334" r:id="rId6"/>
    <p:sldId id="335" r:id="rId7"/>
    <p:sldId id="292" r:id="rId8"/>
    <p:sldId id="316" r:id="rId9"/>
    <p:sldId id="327" r:id="rId10"/>
    <p:sldId id="330" r:id="rId11"/>
    <p:sldId id="329" r:id="rId12"/>
    <p:sldId id="332" r:id="rId13"/>
    <p:sldId id="331" r:id="rId14"/>
    <p:sldId id="323" r:id="rId15"/>
    <p:sldId id="274" r:id="rId16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J_CA" initials="JMJ" lastIdx="3" clrIdx="0"/>
  <p:cmAuthor id="1" name="Floriane Bernardot" initials="FB" lastIdx="2" clrIdx="1"/>
  <p:cmAuthor id="2" name="Lucie / Climate Alliance" initials="LB" lastIdx="1" clrIdx="2"/>
  <p:cmAuthor id="3" name="Christophe Fréring" initials="CF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3B"/>
    <a:srgbClr val="009999"/>
    <a:srgbClr val="003068"/>
    <a:srgbClr val="FFD500"/>
    <a:srgbClr val="97B42A"/>
    <a:srgbClr val="B0D3FE"/>
    <a:srgbClr val="4698FC"/>
    <a:srgbClr val="024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74" autoAdjust="0"/>
  </p:normalViewPr>
  <p:slideViewPr>
    <p:cSldViewPr>
      <p:cViewPr>
        <p:scale>
          <a:sx n="80" d="100"/>
          <a:sy n="80" d="100"/>
        </p:scale>
        <p:origin x="-251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59102-C8B5-44C1-B631-ADC70776FCAE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AABEEC-CBB4-47EE-BFBC-9862D476BBAC}">
      <dgm:prSet phldrT="[Text]"/>
      <dgm:spPr/>
      <dgm:t>
        <a:bodyPr/>
        <a:lstStyle/>
        <a:p>
          <a:r>
            <a:rPr lang="en-US" dirty="0" smtClean="0"/>
            <a:t>H-1	</a:t>
          </a:r>
          <a:endParaRPr lang="en-US" dirty="0"/>
        </a:p>
      </dgm:t>
    </dgm:pt>
    <dgm:pt modelId="{260ADB17-2ECD-4514-9AC9-2537E203F1C4}" type="parTrans" cxnId="{D02D9ACA-63BA-4FF6-988E-28D2CB0CE0FB}">
      <dgm:prSet/>
      <dgm:spPr/>
      <dgm:t>
        <a:bodyPr/>
        <a:lstStyle/>
        <a:p>
          <a:endParaRPr lang="en-US"/>
        </a:p>
      </dgm:t>
    </dgm:pt>
    <dgm:pt modelId="{5F64AECE-CBC3-43CE-9C56-9F3AE25E4DD7}" type="sibTrans" cxnId="{D02D9ACA-63BA-4FF6-988E-28D2CB0CE0FB}">
      <dgm:prSet/>
      <dgm:spPr/>
      <dgm:t>
        <a:bodyPr/>
        <a:lstStyle/>
        <a:p>
          <a:endParaRPr lang="en-US"/>
        </a:p>
      </dgm:t>
    </dgm:pt>
    <dgm:pt modelId="{18BA3D6A-095D-4D42-A3CF-0D70C8A20D6F}">
      <dgm:prSet/>
      <dgm:spPr/>
      <dgm:t>
        <a:bodyPr/>
        <a:lstStyle/>
        <a:p>
          <a:r>
            <a:rPr lang="en-US" dirty="0" smtClean="0"/>
            <a:t>H-2	</a:t>
          </a:r>
          <a:endParaRPr lang="en-US" dirty="0"/>
        </a:p>
      </dgm:t>
    </dgm:pt>
    <dgm:pt modelId="{6F1B40E9-BC77-4CF5-A592-1C61B39DF331}" type="parTrans" cxnId="{5F02FDEE-F98D-4F17-8AEC-D42FD96447ED}">
      <dgm:prSet/>
      <dgm:spPr/>
      <dgm:t>
        <a:bodyPr/>
        <a:lstStyle/>
        <a:p>
          <a:endParaRPr lang="en-US"/>
        </a:p>
      </dgm:t>
    </dgm:pt>
    <dgm:pt modelId="{0D94EA08-8CF3-4E51-B0B1-F768B66BA6F2}" type="sibTrans" cxnId="{5F02FDEE-F98D-4F17-8AEC-D42FD96447ED}">
      <dgm:prSet/>
      <dgm:spPr/>
      <dgm:t>
        <a:bodyPr/>
        <a:lstStyle/>
        <a:p>
          <a:endParaRPr lang="en-US"/>
        </a:p>
      </dgm:t>
    </dgm:pt>
    <dgm:pt modelId="{F3BB97BD-25B3-4181-8BB7-89399BADC503}">
      <dgm:prSet/>
      <dgm:spPr/>
      <dgm:t>
        <a:bodyPr/>
        <a:lstStyle/>
        <a:p>
          <a:r>
            <a:rPr lang="en-US" dirty="0" smtClean="0"/>
            <a:t>H-3	</a:t>
          </a:r>
          <a:endParaRPr lang="en-US" dirty="0"/>
        </a:p>
      </dgm:t>
    </dgm:pt>
    <dgm:pt modelId="{DAED4D4D-FFFE-4BDE-BFC3-99C1EBBEB8DD}" type="parTrans" cxnId="{BAF95B2F-D874-4560-87A7-6D7083EF42FA}">
      <dgm:prSet/>
      <dgm:spPr/>
      <dgm:t>
        <a:bodyPr/>
        <a:lstStyle/>
        <a:p>
          <a:endParaRPr lang="en-US"/>
        </a:p>
      </dgm:t>
    </dgm:pt>
    <dgm:pt modelId="{ABE8657F-12A8-4F21-974E-81DBE2B8203F}" type="sibTrans" cxnId="{BAF95B2F-D874-4560-87A7-6D7083EF42FA}">
      <dgm:prSet/>
      <dgm:spPr/>
      <dgm:t>
        <a:bodyPr/>
        <a:lstStyle/>
        <a:p>
          <a:endParaRPr lang="en-US"/>
        </a:p>
      </dgm:t>
    </dgm:pt>
    <dgm:pt modelId="{10D7BE4F-18B8-4DB6-8515-6303FE66B90D}">
      <dgm:prSet/>
      <dgm:spPr/>
      <dgm:t>
        <a:bodyPr/>
        <a:lstStyle/>
        <a:p>
          <a:r>
            <a:rPr lang="en-US" dirty="0" smtClean="0"/>
            <a:t>H-4	</a:t>
          </a:r>
          <a:endParaRPr lang="en-US" dirty="0"/>
        </a:p>
      </dgm:t>
    </dgm:pt>
    <dgm:pt modelId="{1F401DB2-3305-4885-A661-EE9F49411226}" type="parTrans" cxnId="{B0F11CD0-61D2-4E7E-9B41-32A224F41F93}">
      <dgm:prSet/>
      <dgm:spPr/>
      <dgm:t>
        <a:bodyPr/>
        <a:lstStyle/>
        <a:p>
          <a:endParaRPr lang="en-US"/>
        </a:p>
      </dgm:t>
    </dgm:pt>
    <dgm:pt modelId="{ED8DD75F-9024-4AD3-8578-56EF75CBCCCE}" type="sibTrans" cxnId="{B0F11CD0-61D2-4E7E-9B41-32A224F41F93}">
      <dgm:prSet/>
      <dgm:spPr/>
      <dgm:t>
        <a:bodyPr/>
        <a:lstStyle/>
        <a:p>
          <a:endParaRPr lang="en-US"/>
        </a:p>
      </dgm:t>
    </dgm:pt>
    <dgm:pt modelId="{449C276D-E867-45C2-B654-C084B210A2E1}">
      <dgm:prSet/>
      <dgm:spPr/>
      <dgm:t>
        <a:bodyPr/>
        <a:lstStyle/>
        <a:p>
          <a:r>
            <a:rPr lang="en-US" dirty="0" smtClean="0"/>
            <a:t>H-5	</a:t>
          </a:r>
          <a:endParaRPr lang="en-US" dirty="0"/>
        </a:p>
      </dgm:t>
    </dgm:pt>
    <dgm:pt modelId="{07AF1189-3220-4B4C-A637-1AC88270C632}" type="parTrans" cxnId="{2A6F3C2E-DC9A-42BE-B767-926141D67CA3}">
      <dgm:prSet/>
      <dgm:spPr/>
      <dgm:t>
        <a:bodyPr/>
        <a:lstStyle/>
        <a:p>
          <a:endParaRPr lang="en-US"/>
        </a:p>
      </dgm:t>
    </dgm:pt>
    <dgm:pt modelId="{75EB35A1-8BF4-4179-A488-9C60F1C9167F}" type="sibTrans" cxnId="{2A6F3C2E-DC9A-42BE-B767-926141D67CA3}">
      <dgm:prSet/>
      <dgm:spPr/>
      <dgm:t>
        <a:bodyPr/>
        <a:lstStyle/>
        <a:p>
          <a:endParaRPr lang="en-US"/>
        </a:p>
      </dgm:t>
    </dgm:pt>
    <dgm:pt modelId="{CCE886DD-587C-4454-93D8-BED2AF369881}">
      <dgm:prSet/>
      <dgm:spPr/>
      <dgm:t>
        <a:bodyPr/>
        <a:lstStyle/>
        <a:p>
          <a:r>
            <a:rPr lang="en-US" dirty="0" smtClean="0"/>
            <a:t>H-</a:t>
          </a:r>
          <a:r>
            <a:rPr lang="ka-GE" dirty="0" smtClean="0"/>
            <a:t>7</a:t>
          </a:r>
          <a:r>
            <a:rPr lang="en-US" dirty="0" smtClean="0"/>
            <a:t>	</a:t>
          </a:r>
          <a:endParaRPr lang="en-US" dirty="0"/>
        </a:p>
      </dgm:t>
    </dgm:pt>
    <dgm:pt modelId="{8F4A1B44-6C82-4F08-8866-EECA1D3EB377}" type="parTrans" cxnId="{191D8674-5712-4598-BD7A-6573BACC3A87}">
      <dgm:prSet/>
      <dgm:spPr/>
      <dgm:t>
        <a:bodyPr/>
        <a:lstStyle/>
        <a:p>
          <a:endParaRPr lang="en-US"/>
        </a:p>
      </dgm:t>
    </dgm:pt>
    <dgm:pt modelId="{25A573CA-7A06-48DB-AB08-E89E0CBD6DE5}" type="sibTrans" cxnId="{191D8674-5712-4598-BD7A-6573BACC3A87}">
      <dgm:prSet/>
      <dgm:spPr/>
      <dgm:t>
        <a:bodyPr/>
        <a:lstStyle/>
        <a:p>
          <a:endParaRPr lang="en-US"/>
        </a:p>
      </dgm:t>
    </dgm:pt>
    <dgm:pt modelId="{6F8A4325-3F02-4E1E-9248-DFBB81C501FC}">
      <dgm:prSet/>
      <dgm:spPr/>
      <dgm:t>
        <a:bodyPr/>
        <a:lstStyle/>
        <a:p>
          <a:r>
            <a:rPr lang="en-US" dirty="0" smtClean="0"/>
            <a:t>H-</a:t>
          </a:r>
          <a:r>
            <a:rPr lang="ka-GE" dirty="0" smtClean="0"/>
            <a:t>8</a:t>
          </a:r>
          <a:r>
            <a:rPr lang="en-US" dirty="0" smtClean="0"/>
            <a:t>	</a:t>
          </a:r>
          <a:endParaRPr lang="en-US" dirty="0"/>
        </a:p>
      </dgm:t>
    </dgm:pt>
    <dgm:pt modelId="{66E6C6F3-2C3A-4727-8487-A7C253DB5110}" type="parTrans" cxnId="{3C8FFAE7-CE00-4761-855C-BA22864C63A9}">
      <dgm:prSet/>
      <dgm:spPr/>
      <dgm:t>
        <a:bodyPr/>
        <a:lstStyle/>
        <a:p>
          <a:endParaRPr lang="en-US"/>
        </a:p>
      </dgm:t>
    </dgm:pt>
    <dgm:pt modelId="{24B4A259-8DFF-45A4-8668-37B86679499F}" type="sibTrans" cxnId="{3C8FFAE7-CE00-4761-855C-BA22864C63A9}">
      <dgm:prSet/>
      <dgm:spPr/>
      <dgm:t>
        <a:bodyPr/>
        <a:lstStyle/>
        <a:p>
          <a:endParaRPr lang="en-US"/>
        </a:p>
      </dgm:t>
    </dgm:pt>
    <dgm:pt modelId="{60A15364-F245-4F0B-81D3-D2D136481A64}">
      <dgm:prSet/>
      <dgm:spPr/>
      <dgm:t>
        <a:bodyPr/>
        <a:lstStyle/>
        <a:p>
          <a:r>
            <a:rPr lang="en-US" dirty="0" smtClean="0"/>
            <a:t>H-</a:t>
          </a:r>
          <a:r>
            <a:rPr lang="ka-GE" dirty="0" smtClean="0"/>
            <a:t>9</a:t>
          </a:r>
          <a:r>
            <a:rPr lang="en-US" dirty="0" smtClean="0"/>
            <a:t>	</a:t>
          </a:r>
          <a:endParaRPr lang="en-US" dirty="0"/>
        </a:p>
      </dgm:t>
    </dgm:pt>
    <dgm:pt modelId="{6C9FA5C4-88FB-44F7-86A4-1ABE82486E91}" type="parTrans" cxnId="{84A6CD0B-332B-4F3B-9A89-4E9B342935DA}">
      <dgm:prSet/>
      <dgm:spPr/>
      <dgm:t>
        <a:bodyPr/>
        <a:lstStyle/>
        <a:p>
          <a:endParaRPr lang="en-US"/>
        </a:p>
      </dgm:t>
    </dgm:pt>
    <dgm:pt modelId="{EA096CA1-2ADE-49A1-945C-C57B567150EA}" type="sibTrans" cxnId="{84A6CD0B-332B-4F3B-9A89-4E9B342935DA}">
      <dgm:prSet/>
      <dgm:spPr/>
      <dgm:t>
        <a:bodyPr/>
        <a:lstStyle/>
        <a:p>
          <a:endParaRPr lang="en-US"/>
        </a:p>
      </dgm:t>
    </dgm:pt>
    <dgm:pt modelId="{155851F0-4D92-42F2-BE82-E7D9CAA54497}">
      <dgm:prSet/>
      <dgm:spPr/>
      <dgm:t>
        <a:bodyPr/>
        <a:lstStyle/>
        <a:p>
          <a:r>
            <a:rPr lang="ka-GE" b="1" dirty="0" smtClean="0"/>
            <a:t>საკვალიფიკაციო, სააკრედიტაციო და სერთიფიკაციის სქემები - შენობები</a:t>
          </a:r>
          <a:endParaRPr lang="en-US" b="1" dirty="0"/>
        </a:p>
      </dgm:t>
    </dgm:pt>
    <dgm:pt modelId="{B2ACDCFF-A8F6-4B49-80BE-BA273636E2BC}" type="parTrans" cxnId="{4505C23F-7038-4C7D-A219-D4256A504CCC}">
      <dgm:prSet/>
      <dgm:spPr/>
      <dgm:t>
        <a:bodyPr/>
        <a:lstStyle/>
        <a:p>
          <a:endParaRPr lang="en-US"/>
        </a:p>
      </dgm:t>
    </dgm:pt>
    <dgm:pt modelId="{31F05A36-FEAB-4462-849F-FB98AE045DFB}" type="sibTrans" cxnId="{4505C23F-7038-4C7D-A219-D4256A504CCC}">
      <dgm:prSet/>
      <dgm:spPr/>
      <dgm:t>
        <a:bodyPr/>
        <a:lstStyle/>
        <a:p>
          <a:endParaRPr lang="en-US"/>
        </a:p>
      </dgm:t>
    </dgm:pt>
    <dgm:pt modelId="{47F75170-7A96-43CC-9870-6D21A1FCC124}">
      <dgm:prSet phldrT="[Text]"/>
      <dgm:spPr/>
      <dgm:t>
        <a:bodyPr/>
        <a:lstStyle/>
        <a:p>
          <a:r>
            <a:rPr lang="ka-GE" b="1" dirty="0" smtClean="0"/>
            <a:t>ალტერნატიული პოლიტიკის ღონისძიება - ენერგოეფექტურობის დაფინანსების სქემები</a:t>
          </a:r>
          <a:endParaRPr lang="en-US" b="1" dirty="0"/>
        </a:p>
      </dgm:t>
    </dgm:pt>
    <dgm:pt modelId="{BBA9D74E-598D-4612-824E-78D45E6AC20C}" type="parTrans" cxnId="{3F0FF346-58E8-44BB-9C43-9E94E40E32A1}">
      <dgm:prSet/>
      <dgm:spPr/>
      <dgm:t>
        <a:bodyPr/>
        <a:lstStyle/>
        <a:p>
          <a:endParaRPr lang="en-US"/>
        </a:p>
      </dgm:t>
    </dgm:pt>
    <dgm:pt modelId="{A7C815D9-5675-42A6-93F7-EDD5D8DAE20F}" type="sibTrans" cxnId="{3F0FF346-58E8-44BB-9C43-9E94E40E32A1}">
      <dgm:prSet/>
      <dgm:spPr/>
      <dgm:t>
        <a:bodyPr/>
        <a:lstStyle/>
        <a:p>
          <a:endParaRPr lang="en-US"/>
        </a:p>
      </dgm:t>
    </dgm:pt>
    <dgm:pt modelId="{2C136572-DFBF-4C8C-852A-9D8C543B9654}">
      <dgm:prSet/>
      <dgm:spPr/>
      <dgm:t>
        <a:bodyPr/>
        <a:lstStyle/>
        <a:p>
          <a:r>
            <a:rPr lang="ka-GE" b="1" dirty="0" smtClean="0">
              <a:latin typeface="AcadMtavr" pitchFamily="2" charset="0"/>
            </a:rPr>
            <a:t>ალტერნატიული პოლიტიკის ღონისძიება - ენერგოეფექტურობის სტიმულირება / ვალდებულება მრეწველობაში</a:t>
          </a:r>
          <a:endParaRPr lang="en-US" b="1" dirty="0">
            <a:latin typeface="AcadMtavr" pitchFamily="2" charset="0"/>
          </a:endParaRPr>
        </a:p>
      </dgm:t>
    </dgm:pt>
    <dgm:pt modelId="{05C00D1C-0939-4016-A60B-78CF8A9252C0}" type="parTrans" cxnId="{C835756B-B76B-473F-A5A0-1C813CE90196}">
      <dgm:prSet/>
      <dgm:spPr/>
      <dgm:t>
        <a:bodyPr/>
        <a:lstStyle/>
        <a:p>
          <a:endParaRPr lang="en-US"/>
        </a:p>
      </dgm:t>
    </dgm:pt>
    <dgm:pt modelId="{D030ADDF-3D42-4A68-8A5C-D64DE3361069}" type="sibTrans" cxnId="{C835756B-B76B-473F-A5A0-1C813CE90196}">
      <dgm:prSet/>
      <dgm:spPr/>
      <dgm:t>
        <a:bodyPr/>
        <a:lstStyle/>
        <a:p>
          <a:endParaRPr lang="en-US"/>
        </a:p>
      </dgm:t>
    </dgm:pt>
    <dgm:pt modelId="{849F9A4B-BCE7-4CF6-912B-BD218CC094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ka-GE" b="1" dirty="0" smtClean="0"/>
            <a:t>ალტერნატიული პოლიტიკის ღონისძიება - მოწყობილობებს სტანდარტები და ნორმები და მარკირების სქემები </a:t>
          </a:r>
          <a:endParaRPr lang="en-US" b="1" dirty="0">
            <a:solidFill>
              <a:schemeClr val="tx1"/>
            </a:solidFill>
          </a:endParaRPr>
        </a:p>
      </dgm:t>
    </dgm:pt>
    <dgm:pt modelId="{9A8CC691-CDE2-47BD-A773-7B3CE664DBBE}" type="parTrans" cxnId="{1DF703BE-5559-4CDC-9547-5F567084BC96}">
      <dgm:prSet/>
      <dgm:spPr/>
      <dgm:t>
        <a:bodyPr/>
        <a:lstStyle/>
        <a:p>
          <a:endParaRPr lang="en-US"/>
        </a:p>
      </dgm:t>
    </dgm:pt>
    <dgm:pt modelId="{EBFC51B1-06B1-4A74-AC8E-0592CE1D3F59}" type="sibTrans" cxnId="{1DF703BE-5559-4CDC-9547-5F567084BC96}">
      <dgm:prSet/>
      <dgm:spPr/>
      <dgm:t>
        <a:bodyPr/>
        <a:lstStyle/>
        <a:p>
          <a:endParaRPr lang="en-US"/>
        </a:p>
      </dgm:t>
    </dgm:pt>
    <dgm:pt modelId="{89BE94D1-332A-492B-8B79-18394DD67BB4}">
      <dgm:prSet/>
      <dgm:spPr/>
      <dgm:t>
        <a:bodyPr/>
        <a:lstStyle/>
        <a:p>
          <a:r>
            <a:rPr lang="ka-GE" b="1" dirty="0" smtClean="0"/>
            <a:t>ალტერნატიული პოლიტიკის ღონისძება - ტრეინინიგი და  განათლება, ენერგეტიკული კონსულტაციების პროგრამა </a:t>
          </a:r>
          <a:endParaRPr lang="en-US" b="1" dirty="0"/>
        </a:p>
      </dgm:t>
    </dgm:pt>
    <dgm:pt modelId="{78A13779-6078-47C4-976E-CAD41988EDA1}" type="parTrans" cxnId="{13DA82D6-26F1-4B7A-9ED2-D9AE226AACBA}">
      <dgm:prSet/>
      <dgm:spPr/>
      <dgm:t>
        <a:bodyPr/>
        <a:lstStyle/>
        <a:p>
          <a:endParaRPr lang="en-US"/>
        </a:p>
      </dgm:t>
    </dgm:pt>
    <dgm:pt modelId="{0627E102-8D39-4862-B59A-7E5DDF27FCCE}" type="sibTrans" cxnId="{13DA82D6-26F1-4B7A-9ED2-D9AE226AACBA}">
      <dgm:prSet/>
      <dgm:spPr/>
      <dgm:t>
        <a:bodyPr/>
        <a:lstStyle/>
        <a:p>
          <a:endParaRPr lang="en-US"/>
        </a:p>
      </dgm:t>
    </dgm:pt>
    <dgm:pt modelId="{B65EE9A0-B131-42A9-9DBE-A3DA8C449E1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ka-GE" b="1" dirty="0" smtClean="0"/>
            <a:t>ენერგოაუდიტისა და მენეჯმენტის სიტემა, სამრეწეველო ბოილერების ინსპეტირება</a:t>
          </a:r>
          <a:endParaRPr lang="en-US" b="1" dirty="0">
            <a:solidFill>
              <a:schemeClr val="tx1"/>
            </a:solidFill>
          </a:endParaRPr>
        </a:p>
      </dgm:t>
    </dgm:pt>
    <dgm:pt modelId="{B4FBD31C-AD41-4B00-982C-4053CD458120}" type="parTrans" cxnId="{952D1327-690B-45EF-987B-9C4D1D28CF55}">
      <dgm:prSet/>
      <dgm:spPr/>
      <dgm:t>
        <a:bodyPr/>
        <a:lstStyle/>
        <a:p>
          <a:endParaRPr lang="en-US"/>
        </a:p>
      </dgm:t>
    </dgm:pt>
    <dgm:pt modelId="{F7224D72-6A24-4697-A327-EBEC6ACDC4EE}" type="sibTrans" cxnId="{952D1327-690B-45EF-987B-9C4D1D28CF55}">
      <dgm:prSet/>
      <dgm:spPr/>
      <dgm:t>
        <a:bodyPr/>
        <a:lstStyle/>
        <a:p>
          <a:endParaRPr lang="en-US"/>
        </a:p>
      </dgm:t>
    </dgm:pt>
    <dgm:pt modelId="{6DBA822B-AB65-415E-8BFC-3336E5506EE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kumimoji="0" lang="ka-GE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შენობებში</a:t>
          </a:r>
          <a:r>
            <a:rPr kumimoji="0" lang="ka-GE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ენერგომოხმარების დირექტივის (</a:t>
          </a:r>
          <a:r>
            <a:rPr lang="en-GB" b="1" dirty="0" smtClean="0"/>
            <a:t>EPBD</a:t>
          </a:r>
          <a:r>
            <a:rPr kumimoji="0" lang="ka-GE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 </a:t>
          </a:r>
          <a:r>
            <a:rPr kumimoji="0" lang="ka-GE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ტრანსპოზიცირება და აღსრულება</a:t>
          </a:r>
          <a:r>
            <a:rPr kumimoji="0" lang="en-GB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: </a:t>
          </a:r>
          <a:r>
            <a:rPr kumimoji="0" lang="ka-GE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სტანდარტები , ნორმები  და მარკირების სქემები</a:t>
          </a:r>
          <a:r>
            <a:rPr kumimoji="0" lang="ka-GE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შენობებში </a:t>
          </a:r>
          <a:endParaRPr lang="en-US" b="1" dirty="0">
            <a:solidFill>
              <a:schemeClr val="tx1"/>
            </a:solidFill>
          </a:endParaRPr>
        </a:p>
      </dgm:t>
    </dgm:pt>
    <dgm:pt modelId="{3DD44A62-3DAD-4647-A7D4-1DFA2F5498E9}" type="parTrans" cxnId="{055BE1D1-A022-4E17-B60E-9C5B85F920E0}">
      <dgm:prSet/>
      <dgm:spPr/>
      <dgm:t>
        <a:bodyPr/>
        <a:lstStyle/>
        <a:p>
          <a:endParaRPr lang="en-US"/>
        </a:p>
      </dgm:t>
    </dgm:pt>
    <dgm:pt modelId="{DCF35127-FA28-4EC5-809A-2B94176138C8}" type="sibTrans" cxnId="{055BE1D1-A022-4E17-B60E-9C5B85F920E0}">
      <dgm:prSet/>
      <dgm:spPr/>
      <dgm:t>
        <a:bodyPr/>
        <a:lstStyle/>
        <a:p>
          <a:endParaRPr lang="en-US"/>
        </a:p>
      </dgm:t>
    </dgm:pt>
    <dgm:pt modelId="{54C217D4-2878-4AAB-BBDF-8EF6A5A2BEEB}">
      <dgm:prSet/>
      <dgm:spPr/>
      <dgm:t>
        <a:bodyPr/>
        <a:lstStyle/>
        <a:p>
          <a:r>
            <a:rPr lang="ka-GE" b="1" dirty="0" smtClean="0"/>
            <a:t>მომხმარებელთა ინფორმირებისა და ტრეინინგის პროგრამები</a:t>
          </a:r>
          <a:endParaRPr lang="en-US" b="1" dirty="0"/>
        </a:p>
      </dgm:t>
    </dgm:pt>
    <dgm:pt modelId="{17CF945A-7E17-4BAF-A1D3-A838F9888CF9}" type="sibTrans" cxnId="{3DC68B95-78EA-4912-BCEB-B941B4839280}">
      <dgm:prSet/>
      <dgm:spPr/>
      <dgm:t>
        <a:bodyPr/>
        <a:lstStyle/>
        <a:p>
          <a:endParaRPr lang="en-US"/>
        </a:p>
      </dgm:t>
    </dgm:pt>
    <dgm:pt modelId="{8556E818-2F4D-46C4-A408-38B0A3465F3D}" type="parTrans" cxnId="{3DC68B95-78EA-4912-BCEB-B941B4839280}">
      <dgm:prSet/>
      <dgm:spPr/>
      <dgm:t>
        <a:bodyPr/>
        <a:lstStyle/>
        <a:p>
          <a:endParaRPr lang="en-US"/>
        </a:p>
      </dgm:t>
    </dgm:pt>
    <dgm:pt modelId="{37A0C6E4-7E76-4728-A244-500B7BB0CE24}">
      <dgm:prSet/>
      <dgm:spPr/>
      <dgm:t>
        <a:bodyPr/>
        <a:lstStyle/>
        <a:p>
          <a:r>
            <a:rPr lang="en-US" dirty="0" smtClean="0"/>
            <a:t>H-</a:t>
          </a:r>
          <a:r>
            <a:rPr lang="ka-GE" dirty="0" smtClean="0"/>
            <a:t>6</a:t>
          </a:r>
          <a:r>
            <a:rPr lang="en-US" dirty="0" smtClean="0"/>
            <a:t>	</a:t>
          </a:r>
          <a:endParaRPr lang="en-US" dirty="0"/>
        </a:p>
      </dgm:t>
    </dgm:pt>
    <dgm:pt modelId="{7047B71C-9D99-4189-820D-4ACD3CDEFA2F}" type="parTrans" cxnId="{144A129E-0582-48BA-8831-608007FA2112}">
      <dgm:prSet/>
      <dgm:spPr/>
      <dgm:t>
        <a:bodyPr/>
        <a:lstStyle/>
        <a:p>
          <a:endParaRPr lang="en-US"/>
        </a:p>
      </dgm:t>
    </dgm:pt>
    <dgm:pt modelId="{5C1C2A34-21AE-4E9F-B76D-5E33102E46CB}" type="sibTrans" cxnId="{144A129E-0582-48BA-8831-608007FA2112}">
      <dgm:prSet/>
      <dgm:spPr/>
      <dgm:t>
        <a:bodyPr/>
        <a:lstStyle/>
        <a:p>
          <a:endParaRPr lang="en-US"/>
        </a:p>
      </dgm:t>
    </dgm:pt>
    <dgm:pt modelId="{BFC6962B-AFB8-49B7-868B-0F203A869B08}">
      <dgm:prSet/>
      <dgm:spPr/>
      <dgm:t>
        <a:bodyPr/>
        <a:lstStyle/>
        <a:p>
          <a:r>
            <a:rPr lang="ka-GE" b="1" dirty="0" smtClean="0"/>
            <a:t>საკვალიფიკაციო, სააკრედიტაციო და სერთიფიკაციის სქემები -მრეწველობა</a:t>
          </a:r>
          <a:endParaRPr lang="en-US" b="1" dirty="0"/>
        </a:p>
      </dgm:t>
    </dgm:pt>
    <dgm:pt modelId="{F2A1B5DE-7EF1-462A-9490-0ABA6A4665D5}" type="parTrans" cxnId="{F97ED893-B2D7-4B4D-8AD0-B9DE67B8758F}">
      <dgm:prSet/>
      <dgm:spPr/>
      <dgm:t>
        <a:bodyPr/>
        <a:lstStyle/>
        <a:p>
          <a:endParaRPr lang="en-US"/>
        </a:p>
      </dgm:t>
    </dgm:pt>
    <dgm:pt modelId="{281F46ED-8050-4BF1-9119-815FC4FCE9E5}" type="sibTrans" cxnId="{F97ED893-B2D7-4B4D-8AD0-B9DE67B8758F}">
      <dgm:prSet/>
      <dgm:spPr/>
      <dgm:t>
        <a:bodyPr/>
        <a:lstStyle/>
        <a:p>
          <a:endParaRPr lang="en-US"/>
        </a:p>
      </dgm:t>
    </dgm:pt>
    <dgm:pt modelId="{1B36292C-762E-48D6-9E49-1883A33316D2}" type="pres">
      <dgm:prSet presAssocID="{9C459102-C8B5-44C1-B631-ADC70776FC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6D2EAA-4232-40B9-99B9-48BFC0E043E1}" type="pres">
      <dgm:prSet presAssocID="{FEAABEEC-CBB4-47EE-BFBC-9862D476BBAC}" presName="linNode" presStyleCnt="0"/>
      <dgm:spPr/>
    </dgm:pt>
    <dgm:pt modelId="{FA18EDFC-A496-4EC2-B32E-239D80EB92E4}" type="pres">
      <dgm:prSet presAssocID="{FEAABEEC-CBB4-47EE-BFBC-9862D476BBAC}" presName="parTx" presStyleLbl="revTx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0F0F7-DF7C-4A9C-A91A-CCC5E17FFB7D}" type="pres">
      <dgm:prSet presAssocID="{FEAABEEC-CBB4-47EE-BFBC-9862D476BBAC}" presName="bracket" presStyleLbl="parChTrans1D1" presStyleIdx="0" presStyleCnt="9" custLinFactX="-36586" custLinFactNeighborX="-100000"/>
      <dgm:spPr/>
    </dgm:pt>
    <dgm:pt modelId="{B47CF802-EF56-4644-9366-5EA09D25C5EA}" type="pres">
      <dgm:prSet presAssocID="{FEAABEEC-CBB4-47EE-BFBC-9862D476BBAC}" presName="spH" presStyleCnt="0"/>
      <dgm:spPr/>
    </dgm:pt>
    <dgm:pt modelId="{3537E6B0-7A0D-40EB-B538-575A23C8179D}" type="pres">
      <dgm:prSet presAssocID="{FEAABEEC-CBB4-47EE-BFBC-9862D476BBAC}" presName="desTx" presStyleLbl="node1" presStyleIdx="0" presStyleCnt="9" custScaleX="116944" custLinFactX="-2822" custLinFactNeighborX="-100000" custLinFactNeighborY="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3F670-A230-4C0C-BC2F-50C8207EE6FE}" type="pres">
      <dgm:prSet presAssocID="{5F64AECE-CBC3-43CE-9C56-9F3AE25E4DD7}" presName="spV" presStyleCnt="0"/>
      <dgm:spPr/>
    </dgm:pt>
    <dgm:pt modelId="{CBB83F57-1394-4DAD-AB4A-7EBF8ECD6B2D}" type="pres">
      <dgm:prSet presAssocID="{18BA3D6A-095D-4D42-A3CF-0D70C8A20D6F}" presName="linNode" presStyleCnt="0"/>
      <dgm:spPr/>
    </dgm:pt>
    <dgm:pt modelId="{0051B0DC-148C-4ACA-8CE2-24D58F175541}" type="pres">
      <dgm:prSet presAssocID="{18BA3D6A-095D-4D42-A3CF-0D70C8A20D6F}" presName="parTx" presStyleLbl="revTx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7DFF2-E7C4-485E-8FFD-3E189CD7D06D}" type="pres">
      <dgm:prSet presAssocID="{18BA3D6A-095D-4D42-A3CF-0D70C8A20D6F}" presName="bracket" presStyleLbl="parChTrans1D1" presStyleIdx="1" presStyleCnt="9" custLinFactX="-36662" custLinFactNeighborX="-100000"/>
      <dgm:spPr/>
    </dgm:pt>
    <dgm:pt modelId="{38FB2F22-F3DF-4C4A-8702-ECA5DEDA133B}" type="pres">
      <dgm:prSet presAssocID="{18BA3D6A-095D-4D42-A3CF-0D70C8A20D6F}" presName="spH" presStyleCnt="0"/>
      <dgm:spPr/>
    </dgm:pt>
    <dgm:pt modelId="{19B9B4BA-6544-46F2-9268-4AFC82D0CA74}" type="pres">
      <dgm:prSet presAssocID="{18BA3D6A-095D-4D42-A3CF-0D70C8A20D6F}" presName="desTx" presStyleLbl="node1" presStyleIdx="1" presStyleCnt="9" custScaleX="116944" custLinFactX="-2822" custLinFactNeighborX="-100000" custLinFactNeighborY="6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B0580-DA80-4D5B-9245-F829E06E3FB0}" type="pres">
      <dgm:prSet presAssocID="{0D94EA08-8CF3-4E51-B0B1-F768B66BA6F2}" presName="spV" presStyleCnt="0"/>
      <dgm:spPr/>
    </dgm:pt>
    <dgm:pt modelId="{98F173B0-003C-4476-85EF-1DD722AF4233}" type="pres">
      <dgm:prSet presAssocID="{F3BB97BD-25B3-4181-8BB7-89399BADC503}" presName="linNode" presStyleCnt="0"/>
      <dgm:spPr/>
    </dgm:pt>
    <dgm:pt modelId="{C09E7F1C-30D7-432D-A46D-0230E83BFC88}" type="pres">
      <dgm:prSet presAssocID="{F3BB97BD-25B3-4181-8BB7-89399BADC503}" presName="parTx" presStyleLbl="revTx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28220-AFC8-4A82-8CBA-5EAED2911D37}" type="pres">
      <dgm:prSet presAssocID="{F3BB97BD-25B3-4181-8BB7-89399BADC503}" presName="bracket" presStyleLbl="parChTrans1D1" presStyleIdx="2" presStyleCnt="9" custLinFactX="-36662" custLinFactNeighborX="-100000"/>
      <dgm:spPr/>
    </dgm:pt>
    <dgm:pt modelId="{309A7F7B-420A-4647-8B27-1B7007EB2056}" type="pres">
      <dgm:prSet presAssocID="{F3BB97BD-25B3-4181-8BB7-89399BADC503}" presName="spH" presStyleCnt="0"/>
      <dgm:spPr/>
    </dgm:pt>
    <dgm:pt modelId="{90920C3F-793E-4BB6-9B15-CBABA304FA38}" type="pres">
      <dgm:prSet presAssocID="{F3BB97BD-25B3-4181-8BB7-89399BADC503}" presName="desTx" presStyleLbl="node1" presStyleIdx="2" presStyleCnt="9" custScaleX="116944" custLinFactX="-2822" custLinFactY="1393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0B9A3-3955-4757-AE52-2B6DB3C93B03}" type="pres">
      <dgm:prSet presAssocID="{ABE8657F-12A8-4F21-974E-81DBE2B8203F}" presName="spV" presStyleCnt="0"/>
      <dgm:spPr/>
    </dgm:pt>
    <dgm:pt modelId="{25BAF525-2BFE-4496-9487-59AEF2E01EB7}" type="pres">
      <dgm:prSet presAssocID="{10D7BE4F-18B8-4DB6-8515-6303FE66B90D}" presName="linNode" presStyleCnt="0"/>
      <dgm:spPr/>
    </dgm:pt>
    <dgm:pt modelId="{1A64A719-831E-43EF-8BD7-DAA69105ABC1}" type="pres">
      <dgm:prSet presAssocID="{10D7BE4F-18B8-4DB6-8515-6303FE66B90D}" presName="parTx" presStyleLbl="revTx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83755-4B17-4736-A0AE-CADF9ECDCC77}" type="pres">
      <dgm:prSet presAssocID="{10D7BE4F-18B8-4DB6-8515-6303FE66B90D}" presName="bracket" presStyleLbl="parChTrans1D1" presStyleIdx="3" presStyleCnt="9" custLinFactX="-36662" custLinFactNeighborX="-100000"/>
      <dgm:spPr/>
    </dgm:pt>
    <dgm:pt modelId="{997FFC7A-F325-49BA-9791-B46A9E13F6A3}" type="pres">
      <dgm:prSet presAssocID="{10D7BE4F-18B8-4DB6-8515-6303FE66B90D}" presName="spH" presStyleCnt="0"/>
      <dgm:spPr/>
    </dgm:pt>
    <dgm:pt modelId="{350F44F6-3E9C-453F-B041-09B6FA77548C}" type="pres">
      <dgm:prSet presAssocID="{10D7BE4F-18B8-4DB6-8515-6303FE66B90D}" presName="desTx" presStyleLbl="node1" presStyleIdx="3" presStyleCnt="9" custScaleX="116944" custLinFactX="-2822" custLinFactY="-292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F2D79-D57F-41E5-91FE-E1852740BB46}" type="pres">
      <dgm:prSet presAssocID="{ED8DD75F-9024-4AD3-8578-56EF75CBCCCE}" presName="spV" presStyleCnt="0"/>
      <dgm:spPr/>
    </dgm:pt>
    <dgm:pt modelId="{DDF7FC04-101C-4DD8-9B5F-5A729B20179A}" type="pres">
      <dgm:prSet presAssocID="{449C276D-E867-45C2-B654-C084B210A2E1}" presName="linNode" presStyleCnt="0"/>
      <dgm:spPr/>
    </dgm:pt>
    <dgm:pt modelId="{89C40610-40AD-47F1-B7B1-4D6F46D9A288}" type="pres">
      <dgm:prSet presAssocID="{449C276D-E867-45C2-B654-C084B210A2E1}" presName="parTx" presStyleLbl="revTx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F82DD-6F5D-43F6-91C5-555F3E7B75BA}" type="pres">
      <dgm:prSet presAssocID="{449C276D-E867-45C2-B654-C084B210A2E1}" presName="bracket" presStyleLbl="parChTrans1D1" presStyleIdx="4" presStyleCnt="9" custLinFactX="-36586" custLinFactNeighborX="-100000"/>
      <dgm:spPr/>
    </dgm:pt>
    <dgm:pt modelId="{C3C92DBE-E92B-4928-95D2-3CE9EBB7BC7F}" type="pres">
      <dgm:prSet presAssocID="{449C276D-E867-45C2-B654-C084B210A2E1}" presName="spH" presStyleCnt="0"/>
      <dgm:spPr/>
    </dgm:pt>
    <dgm:pt modelId="{E181260F-5472-4FAC-AC1F-C556FAFED835}" type="pres">
      <dgm:prSet presAssocID="{449C276D-E867-45C2-B654-C084B210A2E1}" presName="desTx" presStyleLbl="node1" presStyleIdx="4" presStyleCnt="9" custScaleX="116944" custLinFactX="-2504" custLinFactNeighborX="-100000" custLinFactNeighborY="5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CAA24-2A87-4D9F-9CB9-C1309A6C1697}" type="pres">
      <dgm:prSet presAssocID="{75EB35A1-8BF4-4179-A488-9C60F1C9167F}" presName="spV" presStyleCnt="0"/>
      <dgm:spPr/>
    </dgm:pt>
    <dgm:pt modelId="{2159DE43-139F-4060-8A08-0BD4C2B8A519}" type="pres">
      <dgm:prSet presAssocID="{CCE886DD-587C-4454-93D8-BED2AF369881}" presName="linNode" presStyleCnt="0"/>
      <dgm:spPr/>
    </dgm:pt>
    <dgm:pt modelId="{AC90D59E-8B83-4269-AAAB-7BC098E7AAB4}" type="pres">
      <dgm:prSet presAssocID="{CCE886DD-587C-4454-93D8-BED2AF369881}" presName="parTx" presStyleLbl="revTx" presStyleIdx="5" presStyleCnt="9" custLinFactY="3826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87E9-04C4-45E1-B263-18DC9B5ED33B}" type="pres">
      <dgm:prSet presAssocID="{CCE886DD-587C-4454-93D8-BED2AF369881}" presName="bracket" presStyleLbl="parChTrans1D1" presStyleIdx="5" presStyleCnt="9" custLinFactX="-36662" custLinFactNeighborX="-100000" custLinFactNeighborY="72531"/>
      <dgm:spPr/>
    </dgm:pt>
    <dgm:pt modelId="{BFFF99C1-5D28-4A8B-B03B-924D5C6C14DC}" type="pres">
      <dgm:prSet presAssocID="{CCE886DD-587C-4454-93D8-BED2AF369881}" presName="spH" presStyleCnt="0"/>
      <dgm:spPr/>
    </dgm:pt>
    <dgm:pt modelId="{6BB8BF59-2E6F-465A-810A-8364CDC8B13B}" type="pres">
      <dgm:prSet presAssocID="{CCE886DD-587C-4454-93D8-BED2AF369881}" presName="desTx" presStyleLbl="node1" presStyleIdx="5" presStyleCnt="9" custScaleX="116944" custLinFactX="-2510" custLinFactNeighborX="-100000" custLinFactNeighborY="72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28AB-3B4A-4765-A92D-9F16F12AEC6C}" type="pres">
      <dgm:prSet presAssocID="{25A573CA-7A06-48DB-AB08-E89E0CBD6DE5}" presName="spV" presStyleCnt="0"/>
      <dgm:spPr/>
    </dgm:pt>
    <dgm:pt modelId="{A0AF9821-4B8D-40E7-8BB5-18834549BD49}" type="pres">
      <dgm:prSet presAssocID="{6F8A4325-3F02-4E1E-9248-DFBB81C501FC}" presName="linNode" presStyleCnt="0"/>
      <dgm:spPr/>
    </dgm:pt>
    <dgm:pt modelId="{B6E1A88E-239E-4F73-AE92-163C8A3439D0}" type="pres">
      <dgm:prSet presAssocID="{6F8A4325-3F02-4E1E-9248-DFBB81C501FC}" presName="parTx" presStyleLbl="revTx" presStyleIdx="6" presStyleCnt="9" custLinFactY="4083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2A5A1-B527-4F96-AFF2-98479BE13FC8}" type="pres">
      <dgm:prSet presAssocID="{6F8A4325-3F02-4E1E-9248-DFBB81C501FC}" presName="bracket" presStyleLbl="parChTrans1D1" presStyleIdx="6" presStyleCnt="9" custLinFactX="-36586" custLinFactY="21803" custLinFactNeighborX="-100000" custLinFactNeighborY="100000"/>
      <dgm:spPr/>
    </dgm:pt>
    <dgm:pt modelId="{7F4BE0E4-A197-4FF2-9742-A7D75A8B4CF9}" type="pres">
      <dgm:prSet presAssocID="{6F8A4325-3F02-4E1E-9248-DFBB81C501FC}" presName="spH" presStyleCnt="0"/>
      <dgm:spPr/>
    </dgm:pt>
    <dgm:pt modelId="{BE65F7DE-4820-48BC-84CC-EC40DF00C919}" type="pres">
      <dgm:prSet presAssocID="{6F8A4325-3F02-4E1E-9248-DFBB81C501FC}" presName="desTx" presStyleLbl="node1" presStyleIdx="6" presStyleCnt="9" custScaleX="116944" custLinFactX="-2504" custLinFactY="235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1536F-CE7B-4077-8D1A-F86E05C33F9E}" type="pres">
      <dgm:prSet presAssocID="{24B4A259-8DFF-45A4-8668-37B86679499F}" presName="spV" presStyleCnt="0"/>
      <dgm:spPr/>
    </dgm:pt>
    <dgm:pt modelId="{3D3FCEE5-6E4D-4313-97D1-6E630BB90B97}" type="pres">
      <dgm:prSet presAssocID="{60A15364-F245-4F0B-81D3-D2D136481A64}" presName="linNode" presStyleCnt="0"/>
      <dgm:spPr/>
    </dgm:pt>
    <dgm:pt modelId="{245C17CC-0E66-4209-8610-1AB1C0A20A29}" type="pres">
      <dgm:prSet presAssocID="{60A15364-F245-4F0B-81D3-D2D136481A64}" presName="parTx" presStyleLbl="revTx" presStyleIdx="7" presStyleCnt="9" custLinFactY="49493" custLinFactNeighborX="-24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58B5-8CF9-4A35-A481-0ADFBB652D91}" type="pres">
      <dgm:prSet presAssocID="{60A15364-F245-4F0B-81D3-D2D136481A64}" presName="bracket" presStyleLbl="parChTrans1D1" presStyleIdx="7" presStyleCnt="9" custLinFactX="-36911" custLinFactNeighborX="-100000" custLinFactNeighborY="80076"/>
      <dgm:spPr/>
      <dgm:t>
        <a:bodyPr/>
        <a:lstStyle/>
        <a:p>
          <a:endParaRPr lang="en-US"/>
        </a:p>
      </dgm:t>
    </dgm:pt>
    <dgm:pt modelId="{67970897-CB1A-4092-B014-621973C8A2E7}" type="pres">
      <dgm:prSet presAssocID="{60A15364-F245-4F0B-81D3-D2D136481A64}" presName="spH" presStyleCnt="0"/>
      <dgm:spPr/>
    </dgm:pt>
    <dgm:pt modelId="{3B4F5EB4-0A19-4D97-A8BC-2BEEBB58DB29}" type="pres">
      <dgm:prSet presAssocID="{60A15364-F245-4F0B-81D3-D2D136481A64}" presName="desTx" presStyleLbl="node1" presStyleIdx="7" presStyleCnt="9" custScaleX="116944" custLinFactX="-2528" custLinFactNeighborX="-100000" custLinFactNeighborY="8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B28CF-7537-4BEA-A3DE-A92AA9416063}" type="pres">
      <dgm:prSet presAssocID="{EA096CA1-2ADE-49A1-945C-C57B567150EA}" presName="spV" presStyleCnt="0"/>
      <dgm:spPr/>
    </dgm:pt>
    <dgm:pt modelId="{1EABA224-40ED-44B8-AA19-E47205AAF547}" type="pres">
      <dgm:prSet presAssocID="{37A0C6E4-7E76-4728-A244-500B7BB0CE24}" presName="linNode" presStyleCnt="0"/>
      <dgm:spPr/>
    </dgm:pt>
    <dgm:pt modelId="{102BBBF5-6CA4-4FA5-A704-7DC64FEF0604}" type="pres">
      <dgm:prSet presAssocID="{37A0C6E4-7E76-4728-A244-500B7BB0CE24}" presName="parTx" presStyleLbl="revTx" presStyleIdx="8" presStyleCnt="9" custLinFactY="-230961" custLinFactNeighborX="-249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B7BB9-A340-49C0-9873-324D7B0C6B81}" type="pres">
      <dgm:prSet presAssocID="{37A0C6E4-7E76-4728-A244-500B7BB0CE24}" presName="bracket" presStyleLbl="parChTrans1D1" presStyleIdx="8" presStyleCnt="9" custLinFactX="-31434" custLinFactY="-200000" custLinFactNeighborX="-100000" custLinFactNeighborY="-273422"/>
      <dgm:spPr/>
    </dgm:pt>
    <dgm:pt modelId="{648BB2F4-68A2-4FB2-9AA8-40197E32E818}" type="pres">
      <dgm:prSet presAssocID="{37A0C6E4-7E76-4728-A244-500B7BB0CE24}" presName="spH" presStyleCnt="0"/>
      <dgm:spPr/>
    </dgm:pt>
    <dgm:pt modelId="{4C975DFB-D0E3-4F62-A564-B4A673235866}" type="pres">
      <dgm:prSet presAssocID="{37A0C6E4-7E76-4728-A244-500B7BB0CE24}" presName="desTx" presStyleLbl="node1" presStyleIdx="8" presStyleCnt="9" custScaleX="116944" custLinFactX="-2504" custLinFactY="-200000" custLinFactNeighborX="-100000" custLinFactNeighborY="-268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B448F0-5852-4367-9E8A-95476F71275D}" type="presOf" srcId="{6F8A4325-3F02-4E1E-9248-DFBB81C501FC}" destId="{B6E1A88E-239E-4F73-AE92-163C8A3439D0}" srcOrd="0" destOrd="0" presId="urn:diagrams.loki3.com/BracketList"/>
    <dgm:cxn modelId="{191D8674-5712-4598-BD7A-6573BACC3A87}" srcId="{9C459102-C8B5-44C1-B631-ADC70776FCAE}" destId="{CCE886DD-587C-4454-93D8-BED2AF369881}" srcOrd="5" destOrd="0" parTransId="{8F4A1B44-6C82-4F08-8866-EECA1D3EB377}" sibTransId="{25A573CA-7A06-48DB-AB08-E89E0CBD6DE5}"/>
    <dgm:cxn modelId="{F51B40EC-818F-436E-86D2-07DE0E47B844}" type="presOf" srcId="{FEAABEEC-CBB4-47EE-BFBC-9862D476BBAC}" destId="{FA18EDFC-A496-4EC2-B32E-239D80EB92E4}" srcOrd="0" destOrd="0" presId="urn:diagrams.loki3.com/BracketList"/>
    <dgm:cxn modelId="{2A6F3C2E-DC9A-42BE-B767-926141D67CA3}" srcId="{9C459102-C8B5-44C1-B631-ADC70776FCAE}" destId="{449C276D-E867-45C2-B654-C084B210A2E1}" srcOrd="4" destOrd="0" parTransId="{07AF1189-3220-4B4C-A637-1AC88270C632}" sibTransId="{75EB35A1-8BF4-4179-A488-9C60F1C9167F}"/>
    <dgm:cxn modelId="{885C8F99-1C3B-4A85-843A-B83DF2337CB9}" type="presOf" srcId="{2C136572-DFBF-4C8C-852A-9D8C543B9654}" destId="{19B9B4BA-6544-46F2-9268-4AFC82D0CA74}" srcOrd="0" destOrd="0" presId="urn:diagrams.loki3.com/BracketList"/>
    <dgm:cxn modelId="{033C8543-69F4-48FB-B89A-90BF67EFD6C2}" type="presOf" srcId="{BFC6962B-AFB8-49B7-868B-0F203A869B08}" destId="{4C975DFB-D0E3-4F62-A564-B4A673235866}" srcOrd="0" destOrd="0" presId="urn:diagrams.loki3.com/BracketList"/>
    <dgm:cxn modelId="{3F0FF346-58E8-44BB-9C43-9E94E40E32A1}" srcId="{FEAABEEC-CBB4-47EE-BFBC-9862D476BBAC}" destId="{47F75170-7A96-43CC-9870-6D21A1FCC124}" srcOrd="0" destOrd="0" parTransId="{BBA9D74E-598D-4612-824E-78D45E6AC20C}" sibTransId="{A7C815D9-5675-42A6-93F7-EDD5D8DAE20F}"/>
    <dgm:cxn modelId="{3DC68B95-78EA-4912-BCEB-B941B4839280}" srcId="{6F8A4325-3F02-4E1E-9248-DFBB81C501FC}" destId="{54C217D4-2878-4AAB-BBDF-8EF6A5A2BEEB}" srcOrd="0" destOrd="0" parTransId="{8556E818-2F4D-46C4-A408-38B0A3465F3D}" sibTransId="{17CF945A-7E17-4BAF-A1D3-A838F9888CF9}"/>
    <dgm:cxn modelId="{7296256A-C284-4C97-9FAF-C4E81EC71F74}" type="presOf" srcId="{37A0C6E4-7E76-4728-A244-500B7BB0CE24}" destId="{102BBBF5-6CA4-4FA5-A704-7DC64FEF0604}" srcOrd="0" destOrd="0" presId="urn:diagrams.loki3.com/BracketList"/>
    <dgm:cxn modelId="{439E147A-5856-463F-AD8F-0F85CBC01DC1}" type="presOf" srcId="{54C217D4-2878-4AAB-BBDF-8EF6A5A2BEEB}" destId="{BE65F7DE-4820-48BC-84CC-EC40DF00C919}" srcOrd="0" destOrd="0" presId="urn:diagrams.loki3.com/BracketList"/>
    <dgm:cxn modelId="{CBB564B0-AB6E-4579-8E47-BA00714B69AD}" type="presOf" srcId="{9C459102-C8B5-44C1-B631-ADC70776FCAE}" destId="{1B36292C-762E-48D6-9E49-1883A33316D2}" srcOrd="0" destOrd="0" presId="urn:diagrams.loki3.com/BracketList"/>
    <dgm:cxn modelId="{DBC9BC59-2ED5-4476-B4ED-40FD49F8B8FA}" type="presOf" srcId="{CCE886DD-587C-4454-93D8-BED2AF369881}" destId="{AC90D59E-8B83-4269-AAAB-7BC098E7AAB4}" srcOrd="0" destOrd="0" presId="urn:diagrams.loki3.com/BracketList"/>
    <dgm:cxn modelId="{B6C54EEC-2A23-4232-B05B-878EC33F0C2E}" type="presOf" srcId="{18BA3D6A-095D-4D42-A3CF-0D70C8A20D6F}" destId="{0051B0DC-148C-4ACA-8CE2-24D58F175541}" srcOrd="0" destOrd="0" presId="urn:diagrams.loki3.com/BracketList"/>
    <dgm:cxn modelId="{B0F11CD0-61D2-4E7E-9B41-32A224F41F93}" srcId="{9C459102-C8B5-44C1-B631-ADC70776FCAE}" destId="{10D7BE4F-18B8-4DB6-8515-6303FE66B90D}" srcOrd="3" destOrd="0" parTransId="{1F401DB2-3305-4885-A661-EE9F49411226}" sibTransId="{ED8DD75F-9024-4AD3-8578-56EF75CBCCCE}"/>
    <dgm:cxn modelId="{3C8FFAE7-CE00-4761-855C-BA22864C63A9}" srcId="{9C459102-C8B5-44C1-B631-ADC70776FCAE}" destId="{6F8A4325-3F02-4E1E-9248-DFBB81C501FC}" srcOrd="6" destOrd="0" parTransId="{66E6C6F3-2C3A-4727-8487-A7C253DB5110}" sibTransId="{24B4A259-8DFF-45A4-8668-37B86679499F}"/>
    <dgm:cxn modelId="{84A6CD0B-332B-4F3B-9A89-4E9B342935DA}" srcId="{9C459102-C8B5-44C1-B631-ADC70776FCAE}" destId="{60A15364-F245-4F0B-81D3-D2D136481A64}" srcOrd="7" destOrd="0" parTransId="{6C9FA5C4-88FB-44F7-86A4-1ABE82486E91}" sibTransId="{EA096CA1-2ADE-49A1-945C-C57B567150EA}"/>
    <dgm:cxn modelId="{4505C23F-7038-4C7D-A219-D4256A504CCC}" srcId="{449C276D-E867-45C2-B654-C084B210A2E1}" destId="{155851F0-4D92-42F2-BE82-E7D9CAA54497}" srcOrd="0" destOrd="0" parTransId="{B2ACDCFF-A8F6-4B49-80BE-BA273636E2BC}" sibTransId="{31F05A36-FEAB-4462-849F-FB98AE045DFB}"/>
    <dgm:cxn modelId="{055BE1D1-A022-4E17-B60E-9C5B85F920E0}" srcId="{60A15364-F245-4F0B-81D3-D2D136481A64}" destId="{6DBA822B-AB65-415E-8BFC-3336E5506EEF}" srcOrd="0" destOrd="0" parTransId="{3DD44A62-3DAD-4647-A7D4-1DFA2F5498E9}" sibTransId="{DCF35127-FA28-4EC5-809A-2B94176138C8}"/>
    <dgm:cxn modelId="{5F02FDEE-F98D-4F17-8AEC-D42FD96447ED}" srcId="{9C459102-C8B5-44C1-B631-ADC70776FCAE}" destId="{18BA3D6A-095D-4D42-A3CF-0D70C8A20D6F}" srcOrd="1" destOrd="0" parTransId="{6F1B40E9-BC77-4CF5-A592-1C61B39DF331}" sibTransId="{0D94EA08-8CF3-4E51-B0B1-F768B66BA6F2}"/>
    <dgm:cxn modelId="{D9DF1B94-2B49-4AD6-AE35-3CF73181DE4C}" type="presOf" srcId="{60A15364-F245-4F0B-81D3-D2D136481A64}" destId="{245C17CC-0E66-4209-8610-1AB1C0A20A29}" srcOrd="0" destOrd="0" presId="urn:diagrams.loki3.com/BracketList"/>
    <dgm:cxn modelId="{BAF95B2F-D874-4560-87A7-6D7083EF42FA}" srcId="{9C459102-C8B5-44C1-B631-ADC70776FCAE}" destId="{F3BB97BD-25B3-4181-8BB7-89399BADC503}" srcOrd="2" destOrd="0" parTransId="{DAED4D4D-FFFE-4BDE-BFC3-99C1EBBEB8DD}" sibTransId="{ABE8657F-12A8-4F21-974E-81DBE2B8203F}"/>
    <dgm:cxn modelId="{85E174E1-A036-4BDC-8016-D2090D0D862A}" type="presOf" srcId="{10D7BE4F-18B8-4DB6-8515-6303FE66B90D}" destId="{1A64A719-831E-43EF-8BD7-DAA69105ABC1}" srcOrd="0" destOrd="0" presId="urn:diagrams.loki3.com/BracketList"/>
    <dgm:cxn modelId="{144A129E-0582-48BA-8831-608007FA2112}" srcId="{9C459102-C8B5-44C1-B631-ADC70776FCAE}" destId="{37A0C6E4-7E76-4728-A244-500B7BB0CE24}" srcOrd="8" destOrd="0" parTransId="{7047B71C-9D99-4189-820D-4ACD3CDEFA2F}" sibTransId="{5C1C2A34-21AE-4E9F-B76D-5E33102E46CB}"/>
    <dgm:cxn modelId="{D02D9ACA-63BA-4FF6-988E-28D2CB0CE0FB}" srcId="{9C459102-C8B5-44C1-B631-ADC70776FCAE}" destId="{FEAABEEC-CBB4-47EE-BFBC-9862D476BBAC}" srcOrd="0" destOrd="0" parTransId="{260ADB17-2ECD-4514-9AC9-2537E203F1C4}" sibTransId="{5F64AECE-CBC3-43CE-9C56-9F3AE25E4DD7}"/>
    <dgm:cxn modelId="{54CB5801-7048-4B36-81C0-E70DB3F3A7B6}" type="presOf" srcId="{89BE94D1-332A-492B-8B79-18394DD67BB4}" destId="{350F44F6-3E9C-453F-B041-09B6FA77548C}" srcOrd="0" destOrd="0" presId="urn:diagrams.loki3.com/BracketList"/>
    <dgm:cxn modelId="{13DA82D6-26F1-4B7A-9ED2-D9AE226AACBA}" srcId="{10D7BE4F-18B8-4DB6-8515-6303FE66B90D}" destId="{89BE94D1-332A-492B-8B79-18394DD67BB4}" srcOrd="0" destOrd="0" parTransId="{78A13779-6078-47C4-976E-CAD41988EDA1}" sibTransId="{0627E102-8D39-4862-B59A-7E5DDF27FCCE}"/>
    <dgm:cxn modelId="{F97ED893-B2D7-4B4D-8AD0-B9DE67B8758F}" srcId="{37A0C6E4-7E76-4728-A244-500B7BB0CE24}" destId="{BFC6962B-AFB8-49B7-868B-0F203A869B08}" srcOrd="0" destOrd="0" parTransId="{F2A1B5DE-7EF1-462A-9490-0ABA6A4665D5}" sibTransId="{281F46ED-8050-4BF1-9119-815FC4FCE9E5}"/>
    <dgm:cxn modelId="{10D766BC-8D60-41EB-AB59-F0A4CB6CA932}" type="presOf" srcId="{B65EE9A0-B131-42A9-9DBE-A3DA8C449E13}" destId="{6BB8BF59-2E6F-465A-810A-8364CDC8B13B}" srcOrd="0" destOrd="0" presId="urn:diagrams.loki3.com/BracketList"/>
    <dgm:cxn modelId="{69F1C732-AEAE-48FE-B783-209B5CD3F535}" type="presOf" srcId="{F3BB97BD-25B3-4181-8BB7-89399BADC503}" destId="{C09E7F1C-30D7-432D-A46D-0230E83BFC88}" srcOrd="0" destOrd="0" presId="urn:diagrams.loki3.com/BracketList"/>
    <dgm:cxn modelId="{BA3AC272-C79B-47B3-885F-0623021C788F}" type="presOf" srcId="{155851F0-4D92-42F2-BE82-E7D9CAA54497}" destId="{E181260F-5472-4FAC-AC1F-C556FAFED835}" srcOrd="0" destOrd="0" presId="urn:diagrams.loki3.com/BracketList"/>
    <dgm:cxn modelId="{1DF703BE-5559-4CDC-9547-5F567084BC96}" srcId="{F3BB97BD-25B3-4181-8BB7-89399BADC503}" destId="{849F9A4B-BCE7-4CF6-912B-BD218CC09468}" srcOrd="0" destOrd="0" parTransId="{9A8CC691-CDE2-47BD-A773-7B3CE664DBBE}" sibTransId="{EBFC51B1-06B1-4A74-AC8E-0592CE1D3F59}"/>
    <dgm:cxn modelId="{C835756B-B76B-473F-A5A0-1C813CE90196}" srcId="{18BA3D6A-095D-4D42-A3CF-0D70C8A20D6F}" destId="{2C136572-DFBF-4C8C-852A-9D8C543B9654}" srcOrd="0" destOrd="0" parTransId="{05C00D1C-0939-4016-A60B-78CF8A9252C0}" sibTransId="{D030ADDF-3D42-4A68-8A5C-D64DE3361069}"/>
    <dgm:cxn modelId="{9EA3D651-D014-42E8-99F1-596DC46BBA95}" type="presOf" srcId="{849F9A4B-BCE7-4CF6-912B-BD218CC09468}" destId="{90920C3F-793E-4BB6-9B15-CBABA304FA38}" srcOrd="0" destOrd="0" presId="urn:diagrams.loki3.com/BracketList"/>
    <dgm:cxn modelId="{B785A309-B6B8-4B21-AB57-22BB0D59AA41}" type="presOf" srcId="{6DBA822B-AB65-415E-8BFC-3336E5506EEF}" destId="{3B4F5EB4-0A19-4D97-A8BC-2BEEBB58DB29}" srcOrd="0" destOrd="0" presId="urn:diagrams.loki3.com/BracketList"/>
    <dgm:cxn modelId="{87204340-F43F-4842-9B16-F7FAAFEC2EF5}" type="presOf" srcId="{449C276D-E867-45C2-B654-C084B210A2E1}" destId="{89C40610-40AD-47F1-B7B1-4D6F46D9A288}" srcOrd="0" destOrd="0" presId="urn:diagrams.loki3.com/BracketList"/>
    <dgm:cxn modelId="{952D1327-690B-45EF-987B-9C4D1D28CF55}" srcId="{CCE886DD-587C-4454-93D8-BED2AF369881}" destId="{B65EE9A0-B131-42A9-9DBE-A3DA8C449E13}" srcOrd="0" destOrd="0" parTransId="{B4FBD31C-AD41-4B00-982C-4053CD458120}" sibTransId="{F7224D72-6A24-4697-A327-EBEC6ACDC4EE}"/>
    <dgm:cxn modelId="{C270BB94-E5C8-4CDE-92CF-F207655891CF}" type="presOf" srcId="{47F75170-7A96-43CC-9870-6D21A1FCC124}" destId="{3537E6B0-7A0D-40EB-B538-575A23C8179D}" srcOrd="0" destOrd="0" presId="urn:diagrams.loki3.com/BracketList"/>
    <dgm:cxn modelId="{B5F4EC56-B84A-4256-BA15-5FCF13DE1B9D}" type="presParOf" srcId="{1B36292C-762E-48D6-9E49-1883A33316D2}" destId="{BD6D2EAA-4232-40B9-99B9-48BFC0E043E1}" srcOrd="0" destOrd="0" presId="urn:diagrams.loki3.com/BracketList"/>
    <dgm:cxn modelId="{146E62FE-7817-4EFB-9728-425447EEC1EC}" type="presParOf" srcId="{BD6D2EAA-4232-40B9-99B9-48BFC0E043E1}" destId="{FA18EDFC-A496-4EC2-B32E-239D80EB92E4}" srcOrd="0" destOrd="0" presId="urn:diagrams.loki3.com/BracketList"/>
    <dgm:cxn modelId="{BA5B3642-ED73-4921-B536-DC2DBB73CE9C}" type="presParOf" srcId="{BD6D2EAA-4232-40B9-99B9-48BFC0E043E1}" destId="{9210F0F7-DF7C-4A9C-A91A-CCC5E17FFB7D}" srcOrd="1" destOrd="0" presId="urn:diagrams.loki3.com/BracketList"/>
    <dgm:cxn modelId="{87A83E34-3581-47C7-96BC-29C18F4F851E}" type="presParOf" srcId="{BD6D2EAA-4232-40B9-99B9-48BFC0E043E1}" destId="{B47CF802-EF56-4644-9366-5EA09D25C5EA}" srcOrd="2" destOrd="0" presId="urn:diagrams.loki3.com/BracketList"/>
    <dgm:cxn modelId="{D24D7E13-A6B1-43C4-8EB6-A10C6E234082}" type="presParOf" srcId="{BD6D2EAA-4232-40B9-99B9-48BFC0E043E1}" destId="{3537E6B0-7A0D-40EB-B538-575A23C8179D}" srcOrd="3" destOrd="0" presId="urn:diagrams.loki3.com/BracketList"/>
    <dgm:cxn modelId="{6A303058-5918-43B1-84F7-990D93DE31F4}" type="presParOf" srcId="{1B36292C-762E-48D6-9E49-1883A33316D2}" destId="{6853F670-A230-4C0C-BC2F-50C8207EE6FE}" srcOrd="1" destOrd="0" presId="urn:diagrams.loki3.com/BracketList"/>
    <dgm:cxn modelId="{96F13688-2126-43C8-AF27-5E4FA497B1F6}" type="presParOf" srcId="{1B36292C-762E-48D6-9E49-1883A33316D2}" destId="{CBB83F57-1394-4DAD-AB4A-7EBF8ECD6B2D}" srcOrd="2" destOrd="0" presId="urn:diagrams.loki3.com/BracketList"/>
    <dgm:cxn modelId="{268D0ECA-D4FE-44AC-BADD-C9E9C67ECAF5}" type="presParOf" srcId="{CBB83F57-1394-4DAD-AB4A-7EBF8ECD6B2D}" destId="{0051B0DC-148C-4ACA-8CE2-24D58F175541}" srcOrd="0" destOrd="0" presId="urn:diagrams.loki3.com/BracketList"/>
    <dgm:cxn modelId="{7D38C2FF-AF92-4A39-A1B9-B7EB2F0D2CA5}" type="presParOf" srcId="{CBB83F57-1394-4DAD-AB4A-7EBF8ECD6B2D}" destId="{1FE7DFF2-E7C4-485E-8FFD-3E189CD7D06D}" srcOrd="1" destOrd="0" presId="urn:diagrams.loki3.com/BracketList"/>
    <dgm:cxn modelId="{51790AA8-06BC-460E-9F3D-585BA8697F44}" type="presParOf" srcId="{CBB83F57-1394-4DAD-AB4A-7EBF8ECD6B2D}" destId="{38FB2F22-F3DF-4C4A-8702-ECA5DEDA133B}" srcOrd="2" destOrd="0" presId="urn:diagrams.loki3.com/BracketList"/>
    <dgm:cxn modelId="{B9DF0860-FEDC-4C9C-8750-3586D646956C}" type="presParOf" srcId="{CBB83F57-1394-4DAD-AB4A-7EBF8ECD6B2D}" destId="{19B9B4BA-6544-46F2-9268-4AFC82D0CA74}" srcOrd="3" destOrd="0" presId="urn:diagrams.loki3.com/BracketList"/>
    <dgm:cxn modelId="{9B3CBAD3-DA61-4BAF-B8A9-8AEC9BADAA36}" type="presParOf" srcId="{1B36292C-762E-48D6-9E49-1883A33316D2}" destId="{2F8B0580-DA80-4D5B-9245-F829E06E3FB0}" srcOrd="3" destOrd="0" presId="urn:diagrams.loki3.com/BracketList"/>
    <dgm:cxn modelId="{E6A245CE-D6A8-4643-9F63-A77351924029}" type="presParOf" srcId="{1B36292C-762E-48D6-9E49-1883A33316D2}" destId="{98F173B0-003C-4476-85EF-1DD722AF4233}" srcOrd="4" destOrd="0" presId="urn:diagrams.loki3.com/BracketList"/>
    <dgm:cxn modelId="{A90A430C-1949-4CB2-A62D-89A571A2AB4D}" type="presParOf" srcId="{98F173B0-003C-4476-85EF-1DD722AF4233}" destId="{C09E7F1C-30D7-432D-A46D-0230E83BFC88}" srcOrd="0" destOrd="0" presId="urn:diagrams.loki3.com/BracketList"/>
    <dgm:cxn modelId="{99E42C86-44BF-4ABD-B38E-7CB9B6689734}" type="presParOf" srcId="{98F173B0-003C-4476-85EF-1DD722AF4233}" destId="{B4728220-AFC8-4A82-8CBA-5EAED2911D37}" srcOrd="1" destOrd="0" presId="urn:diagrams.loki3.com/BracketList"/>
    <dgm:cxn modelId="{204AD76B-5CB4-42BC-98AF-A6C170016F07}" type="presParOf" srcId="{98F173B0-003C-4476-85EF-1DD722AF4233}" destId="{309A7F7B-420A-4647-8B27-1B7007EB2056}" srcOrd="2" destOrd="0" presId="urn:diagrams.loki3.com/BracketList"/>
    <dgm:cxn modelId="{FF1E7672-8881-470B-B77A-95D9C520090E}" type="presParOf" srcId="{98F173B0-003C-4476-85EF-1DD722AF4233}" destId="{90920C3F-793E-4BB6-9B15-CBABA304FA38}" srcOrd="3" destOrd="0" presId="urn:diagrams.loki3.com/BracketList"/>
    <dgm:cxn modelId="{08A1BA2D-2AA5-4629-B5AD-DFA6932963E5}" type="presParOf" srcId="{1B36292C-762E-48D6-9E49-1883A33316D2}" destId="{B770B9A3-3955-4757-AE52-2B6DB3C93B03}" srcOrd="5" destOrd="0" presId="urn:diagrams.loki3.com/BracketList"/>
    <dgm:cxn modelId="{9833AA3E-C1B8-46E2-B6EA-3F915B53C55A}" type="presParOf" srcId="{1B36292C-762E-48D6-9E49-1883A33316D2}" destId="{25BAF525-2BFE-4496-9487-59AEF2E01EB7}" srcOrd="6" destOrd="0" presId="urn:diagrams.loki3.com/BracketList"/>
    <dgm:cxn modelId="{2E6C7E03-B72F-4104-A60E-5880E4261599}" type="presParOf" srcId="{25BAF525-2BFE-4496-9487-59AEF2E01EB7}" destId="{1A64A719-831E-43EF-8BD7-DAA69105ABC1}" srcOrd="0" destOrd="0" presId="urn:diagrams.loki3.com/BracketList"/>
    <dgm:cxn modelId="{4A7A8F99-17CF-4640-B217-F8E82DA100EE}" type="presParOf" srcId="{25BAF525-2BFE-4496-9487-59AEF2E01EB7}" destId="{12283755-4B17-4736-A0AE-CADF9ECDCC77}" srcOrd="1" destOrd="0" presId="urn:diagrams.loki3.com/BracketList"/>
    <dgm:cxn modelId="{32E4D277-1C91-4563-82EC-CDDC23001CCF}" type="presParOf" srcId="{25BAF525-2BFE-4496-9487-59AEF2E01EB7}" destId="{997FFC7A-F325-49BA-9791-B46A9E13F6A3}" srcOrd="2" destOrd="0" presId="urn:diagrams.loki3.com/BracketList"/>
    <dgm:cxn modelId="{88FE80F7-9CA3-4BED-AF36-EF452DF3F6A4}" type="presParOf" srcId="{25BAF525-2BFE-4496-9487-59AEF2E01EB7}" destId="{350F44F6-3E9C-453F-B041-09B6FA77548C}" srcOrd="3" destOrd="0" presId="urn:diagrams.loki3.com/BracketList"/>
    <dgm:cxn modelId="{9AF464B9-8129-42D1-9CFB-154741231F6D}" type="presParOf" srcId="{1B36292C-762E-48D6-9E49-1883A33316D2}" destId="{7E5F2D79-D57F-41E5-91FE-E1852740BB46}" srcOrd="7" destOrd="0" presId="urn:diagrams.loki3.com/BracketList"/>
    <dgm:cxn modelId="{599833A9-8DCC-42CA-9DF5-3ADD7C5231DE}" type="presParOf" srcId="{1B36292C-762E-48D6-9E49-1883A33316D2}" destId="{DDF7FC04-101C-4DD8-9B5F-5A729B20179A}" srcOrd="8" destOrd="0" presId="urn:diagrams.loki3.com/BracketList"/>
    <dgm:cxn modelId="{655F6041-2FD8-4DA7-AB77-62DE8B30F968}" type="presParOf" srcId="{DDF7FC04-101C-4DD8-9B5F-5A729B20179A}" destId="{89C40610-40AD-47F1-B7B1-4D6F46D9A288}" srcOrd="0" destOrd="0" presId="urn:diagrams.loki3.com/BracketList"/>
    <dgm:cxn modelId="{E0A2EB88-2649-43E3-AE7B-D1D346E10D5F}" type="presParOf" srcId="{DDF7FC04-101C-4DD8-9B5F-5A729B20179A}" destId="{5DCF82DD-6F5D-43F6-91C5-555F3E7B75BA}" srcOrd="1" destOrd="0" presId="urn:diagrams.loki3.com/BracketList"/>
    <dgm:cxn modelId="{D78F60B1-FA85-436F-9FC1-D55A4471885B}" type="presParOf" srcId="{DDF7FC04-101C-4DD8-9B5F-5A729B20179A}" destId="{C3C92DBE-E92B-4928-95D2-3CE9EBB7BC7F}" srcOrd="2" destOrd="0" presId="urn:diagrams.loki3.com/BracketList"/>
    <dgm:cxn modelId="{9BC9F294-FB95-4679-9503-5CF152D88F42}" type="presParOf" srcId="{DDF7FC04-101C-4DD8-9B5F-5A729B20179A}" destId="{E181260F-5472-4FAC-AC1F-C556FAFED835}" srcOrd="3" destOrd="0" presId="urn:diagrams.loki3.com/BracketList"/>
    <dgm:cxn modelId="{82004444-920A-42CF-9CE2-3C938A616B54}" type="presParOf" srcId="{1B36292C-762E-48D6-9E49-1883A33316D2}" destId="{F41CAA24-2A87-4D9F-9CB9-C1309A6C1697}" srcOrd="9" destOrd="0" presId="urn:diagrams.loki3.com/BracketList"/>
    <dgm:cxn modelId="{DC6E58AD-0A91-4BBA-B29E-AAF2CB161442}" type="presParOf" srcId="{1B36292C-762E-48D6-9E49-1883A33316D2}" destId="{2159DE43-139F-4060-8A08-0BD4C2B8A519}" srcOrd="10" destOrd="0" presId="urn:diagrams.loki3.com/BracketList"/>
    <dgm:cxn modelId="{75E316C0-371B-457B-85B9-8FDD0FD82A43}" type="presParOf" srcId="{2159DE43-139F-4060-8A08-0BD4C2B8A519}" destId="{AC90D59E-8B83-4269-AAAB-7BC098E7AAB4}" srcOrd="0" destOrd="0" presId="urn:diagrams.loki3.com/BracketList"/>
    <dgm:cxn modelId="{D1DD8472-E121-4ED2-BB5D-0D7B6A487677}" type="presParOf" srcId="{2159DE43-139F-4060-8A08-0BD4C2B8A519}" destId="{D29C87E9-04C4-45E1-B263-18DC9B5ED33B}" srcOrd="1" destOrd="0" presId="urn:diagrams.loki3.com/BracketList"/>
    <dgm:cxn modelId="{FE957EEB-8351-4A8F-B531-89C1F9414137}" type="presParOf" srcId="{2159DE43-139F-4060-8A08-0BD4C2B8A519}" destId="{BFFF99C1-5D28-4A8B-B03B-924D5C6C14DC}" srcOrd="2" destOrd="0" presId="urn:diagrams.loki3.com/BracketList"/>
    <dgm:cxn modelId="{CFECCD9F-1B7D-4CBF-B683-C57447701565}" type="presParOf" srcId="{2159DE43-139F-4060-8A08-0BD4C2B8A519}" destId="{6BB8BF59-2E6F-465A-810A-8364CDC8B13B}" srcOrd="3" destOrd="0" presId="urn:diagrams.loki3.com/BracketList"/>
    <dgm:cxn modelId="{09F499DE-CACB-4420-9BF5-FDB6136319CC}" type="presParOf" srcId="{1B36292C-762E-48D6-9E49-1883A33316D2}" destId="{345028AB-3B4A-4765-A92D-9F16F12AEC6C}" srcOrd="11" destOrd="0" presId="urn:diagrams.loki3.com/BracketList"/>
    <dgm:cxn modelId="{C80824ED-2185-4B8B-884B-24EF12AB8BAE}" type="presParOf" srcId="{1B36292C-762E-48D6-9E49-1883A33316D2}" destId="{A0AF9821-4B8D-40E7-8BB5-18834549BD49}" srcOrd="12" destOrd="0" presId="urn:diagrams.loki3.com/BracketList"/>
    <dgm:cxn modelId="{CABDD410-FA37-491D-BAAF-A6E3972B5B5D}" type="presParOf" srcId="{A0AF9821-4B8D-40E7-8BB5-18834549BD49}" destId="{B6E1A88E-239E-4F73-AE92-163C8A3439D0}" srcOrd="0" destOrd="0" presId="urn:diagrams.loki3.com/BracketList"/>
    <dgm:cxn modelId="{1EC1B8ED-9A40-4D9A-90A7-EA054D6DA744}" type="presParOf" srcId="{A0AF9821-4B8D-40E7-8BB5-18834549BD49}" destId="{9EA2A5A1-B527-4F96-AFF2-98479BE13FC8}" srcOrd="1" destOrd="0" presId="urn:diagrams.loki3.com/BracketList"/>
    <dgm:cxn modelId="{783E86B3-D326-4FBB-80D6-1AA5DFF8CAE5}" type="presParOf" srcId="{A0AF9821-4B8D-40E7-8BB5-18834549BD49}" destId="{7F4BE0E4-A197-4FF2-9742-A7D75A8B4CF9}" srcOrd="2" destOrd="0" presId="urn:diagrams.loki3.com/BracketList"/>
    <dgm:cxn modelId="{A38A005D-7C63-46B4-9853-63BCEA7DE931}" type="presParOf" srcId="{A0AF9821-4B8D-40E7-8BB5-18834549BD49}" destId="{BE65F7DE-4820-48BC-84CC-EC40DF00C919}" srcOrd="3" destOrd="0" presId="urn:diagrams.loki3.com/BracketList"/>
    <dgm:cxn modelId="{4B331482-9961-456A-B3A6-D88BB9D50A96}" type="presParOf" srcId="{1B36292C-762E-48D6-9E49-1883A33316D2}" destId="{AFE1536F-CE7B-4077-8D1A-F86E05C33F9E}" srcOrd="13" destOrd="0" presId="urn:diagrams.loki3.com/BracketList"/>
    <dgm:cxn modelId="{B0BA5EC4-2445-4C31-8611-4C21C144CFC0}" type="presParOf" srcId="{1B36292C-762E-48D6-9E49-1883A33316D2}" destId="{3D3FCEE5-6E4D-4313-97D1-6E630BB90B97}" srcOrd="14" destOrd="0" presId="urn:diagrams.loki3.com/BracketList"/>
    <dgm:cxn modelId="{BBB26585-09ED-4704-BA62-B099573A210F}" type="presParOf" srcId="{3D3FCEE5-6E4D-4313-97D1-6E630BB90B97}" destId="{245C17CC-0E66-4209-8610-1AB1C0A20A29}" srcOrd="0" destOrd="0" presId="urn:diagrams.loki3.com/BracketList"/>
    <dgm:cxn modelId="{29592F27-E7FC-442C-9708-051C41F9C42F}" type="presParOf" srcId="{3D3FCEE5-6E4D-4313-97D1-6E630BB90B97}" destId="{749458B5-8CF9-4A35-A481-0ADFBB652D91}" srcOrd="1" destOrd="0" presId="urn:diagrams.loki3.com/BracketList"/>
    <dgm:cxn modelId="{ED474E31-4219-41A7-90DD-46791E46FC8F}" type="presParOf" srcId="{3D3FCEE5-6E4D-4313-97D1-6E630BB90B97}" destId="{67970897-CB1A-4092-B014-621973C8A2E7}" srcOrd="2" destOrd="0" presId="urn:diagrams.loki3.com/BracketList"/>
    <dgm:cxn modelId="{25BF7558-0C42-40D3-BC10-F6A0F3D78289}" type="presParOf" srcId="{3D3FCEE5-6E4D-4313-97D1-6E630BB90B97}" destId="{3B4F5EB4-0A19-4D97-A8BC-2BEEBB58DB29}" srcOrd="3" destOrd="0" presId="urn:diagrams.loki3.com/BracketList"/>
    <dgm:cxn modelId="{C9A25851-E057-4E56-AD0D-472FD3ED93AD}" type="presParOf" srcId="{1B36292C-762E-48D6-9E49-1883A33316D2}" destId="{CF9B28CF-7537-4BEA-A3DE-A92AA9416063}" srcOrd="15" destOrd="0" presId="urn:diagrams.loki3.com/BracketList"/>
    <dgm:cxn modelId="{80C93D59-D293-4B4E-9D11-043BEEEDBE7D}" type="presParOf" srcId="{1B36292C-762E-48D6-9E49-1883A33316D2}" destId="{1EABA224-40ED-44B8-AA19-E47205AAF547}" srcOrd="16" destOrd="0" presId="urn:diagrams.loki3.com/BracketList"/>
    <dgm:cxn modelId="{6BAE92A5-0DF4-4BD3-B333-8FDB1B500C0E}" type="presParOf" srcId="{1EABA224-40ED-44B8-AA19-E47205AAF547}" destId="{102BBBF5-6CA4-4FA5-A704-7DC64FEF0604}" srcOrd="0" destOrd="0" presId="urn:diagrams.loki3.com/BracketList"/>
    <dgm:cxn modelId="{3F230368-2916-4523-9E82-511ABCACF052}" type="presParOf" srcId="{1EABA224-40ED-44B8-AA19-E47205AAF547}" destId="{5AEB7BB9-A340-49C0-9873-324D7B0C6B81}" srcOrd="1" destOrd="0" presId="urn:diagrams.loki3.com/BracketList"/>
    <dgm:cxn modelId="{CE63742F-8D01-4AB9-8C45-8209D3BC1483}" type="presParOf" srcId="{1EABA224-40ED-44B8-AA19-E47205AAF547}" destId="{648BB2F4-68A2-4FB2-9AA8-40197E32E818}" srcOrd="2" destOrd="0" presId="urn:diagrams.loki3.com/BracketList"/>
    <dgm:cxn modelId="{9B90B05A-EBC6-4ED2-BF4E-72C60F8B8FF9}" type="presParOf" srcId="{1EABA224-40ED-44B8-AA19-E47205AAF547}" destId="{4C975DFB-D0E3-4F62-A564-B4A67323586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EDFC-A496-4EC2-B32E-239D80EB92E4}">
      <dsp:nvSpPr>
        <dsp:cNvPr id="0" name=""/>
        <dsp:cNvSpPr/>
      </dsp:nvSpPr>
      <dsp:spPr>
        <a:xfrm>
          <a:off x="1085" y="475666"/>
          <a:ext cx="21786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H-1	</a:t>
          </a:r>
          <a:endParaRPr lang="en-US" sz="1500" kern="1200" dirty="0"/>
        </a:p>
      </dsp:txBody>
      <dsp:txXfrm>
        <a:off x="1085" y="475666"/>
        <a:ext cx="2178699" cy="297000"/>
      </dsp:txXfrm>
    </dsp:sp>
    <dsp:sp modelId="{9210F0F7-DF7C-4A9C-A91A-CCC5E17FFB7D}">
      <dsp:nvSpPr>
        <dsp:cNvPr id="0" name=""/>
        <dsp:cNvSpPr/>
      </dsp:nvSpPr>
      <dsp:spPr>
        <a:xfrm>
          <a:off x="1846069" y="341088"/>
          <a:ext cx="435739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7E6B0-7A0D-40EB-B538-575A23C8179D}">
      <dsp:nvSpPr>
        <dsp:cNvPr id="0" name=""/>
        <dsp:cNvSpPr/>
      </dsp:nvSpPr>
      <dsp:spPr>
        <a:xfrm>
          <a:off x="2448291" y="347990"/>
          <a:ext cx="6930173" cy="5661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ალტერნატიული პოლიტიკის ღონისძიება - ენერგოეფექტურობის დაფინანსების სქემები</a:t>
          </a:r>
          <a:endParaRPr lang="en-US" sz="1500" b="1" kern="1200" dirty="0"/>
        </a:p>
      </dsp:txBody>
      <dsp:txXfrm>
        <a:off x="2448291" y="347990"/>
        <a:ext cx="6930173" cy="566156"/>
      </dsp:txXfrm>
    </dsp:sp>
    <dsp:sp modelId="{0051B0DC-148C-4ACA-8CE2-24D58F175541}">
      <dsp:nvSpPr>
        <dsp:cNvPr id="0" name=""/>
        <dsp:cNvSpPr/>
      </dsp:nvSpPr>
      <dsp:spPr>
        <a:xfrm>
          <a:off x="1085" y="1095823"/>
          <a:ext cx="21786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H-2	</a:t>
          </a:r>
          <a:endParaRPr lang="en-US" sz="1500" kern="1200" dirty="0"/>
        </a:p>
      </dsp:txBody>
      <dsp:txXfrm>
        <a:off x="1085" y="1095823"/>
        <a:ext cx="2178699" cy="297000"/>
      </dsp:txXfrm>
    </dsp:sp>
    <dsp:sp modelId="{1FE7DFF2-E7C4-485E-8FFD-3E189CD7D06D}">
      <dsp:nvSpPr>
        <dsp:cNvPr id="0" name=""/>
        <dsp:cNvSpPr/>
      </dsp:nvSpPr>
      <dsp:spPr>
        <a:xfrm>
          <a:off x="1845738" y="961244"/>
          <a:ext cx="435739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9B4BA-6544-46F2-9268-4AFC82D0CA74}">
      <dsp:nvSpPr>
        <dsp:cNvPr id="0" name=""/>
        <dsp:cNvSpPr/>
      </dsp:nvSpPr>
      <dsp:spPr>
        <a:xfrm>
          <a:off x="2448291" y="1000785"/>
          <a:ext cx="6930173" cy="5661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>
              <a:latin typeface="AcadMtavr" pitchFamily="2" charset="0"/>
            </a:rPr>
            <a:t>ალტერნატიული პოლიტიკის ღონისძიება - ენერგოეფექტურობის სტიმულირება / ვალდებულება მრეწველობაში</a:t>
          </a:r>
          <a:endParaRPr lang="en-US" sz="1500" b="1" kern="1200" dirty="0">
            <a:latin typeface="AcadMtavr" pitchFamily="2" charset="0"/>
          </a:endParaRPr>
        </a:p>
      </dsp:txBody>
      <dsp:txXfrm>
        <a:off x="2448291" y="1000785"/>
        <a:ext cx="6930173" cy="566156"/>
      </dsp:txXfrm>
    </dsp:sp>
    <dsp:sp modelId="{C09E7F1C-30D7-432D-A46D-0230E83BFC88}">
      <dsp:nvSpPr>
        <dsp:cNvPr id="0" name=""/>
        <dsp:cNvSpPr/>
      </dsp:nvSpPr>
      <dsp:spPr>
        <a:xfrm>
          <a:off x="1085" y="1715979"/>
          <a:ext cx="21786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H-3	</a:t>
          </a:r>
          <a:endParaRPr lang="en-US" sz="1500" kern="1200" dirty="0"/>
        </a:p>
      </dsp:txBody>
      <dsp:txXfrm>
        <a:off x="1085" y="1715979"/>
        <a:ext cx="2178699" cy="297000"/>
      </dsp:txXfrm>
    </dsp:sp>
    <dsp:sp modelId="{B4728220-AFC8-4A82-8CBA-5EAED2911D37}">
      <dsp:nvSpPr>
        <dsp:cNvPr id="0" name=""/>
        <dsp:cNvSpPr/>
      </dsp:nvSpPr>
      <dsp:spPr>
        <a:xfrm>
          <a:off x="1845738" y="1581401"/>
          <a:ext cx="435739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20C3F-793E-4BB6-9B15-CBABA304FA38}">
      <dsp:nvSpPr>
        <dsp:cNvPr id="0" name=""/>
        <dsp:cNvSpPr/>
      </dsp:nvSpPr>
      <dsp:spPr>
        <a:xfrm>
          <a:off x="2448291" y="2226428"/>
          <a:ext cx="6930173" cy="56615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ალტერნატიული პოლიტიკის ღონისძიება - მოწყობილობებს სტანდარტები და ნორმები და მარკირების სქემები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448291" y="2226428"/>
        <a:ext cx="6930173" cy="566156"/>
      </dsp:txXfrm>
    </dsp:sp>
    <dsp:sp modelId="{1A64A719-831E-43EF-8BD7-DAA69105ABC1}">
      <dsp:nvSpPr>
        <dsp:cNvPr id="0" name=""/>
        <dsp:cNvSpPr/>
      </dsp:nvSpPr>
      <dsp:spPr>
        <a:xfrm>
          <a:off x="1085" y="2336135"/>
          <a:ext cx="21786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H-4	</a:t>
          </a:r>
          <a:endParaRPr lang="en-US" sz="1500" kern="1200" dirty="0"/>
        </a:p>
      </dsp:txBody>
      <dsp:txXfrm>
        <a:off x="1085" y="2336135"/>
        <a:ext cx="2178699" cy="297000"/>
      </dsp:txXfrm>
    </dsp:sp>
    <dsp:sp modelId="{12283755-4B17-4736-A0AE-CADF9ECDCC77}">
      <dsp:nvSpPr>
        <dsp:cNvPr id="0" name=""/>
        <dsp:cNvSpPr/>
      </dsp:nvSpPr>
      <dsp:spPr>
        <a:xfrm>
          <a:off x="1845738" y="2201557"/>
          <a:ext cx="435739" cy="566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F44F6-3E9C-453F-B041-09B6FA77548C}">
      <dsp:nvSpPr>
        <dsp:cNvPr id="0" name=""/>
        <dsp:cNvSpPr/>
      </dsp:nvSpPr>
      <dsp:spPr>
        <a:xfrm>
          <a:off x="2448291" y="1618863"/>
          <a:ext cx="6930173" cy="5661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ალტერნატიული პოლიტიკის ღონისძება - ტრეინინიგი და  განათლება, ენერგეტიკული კონსულტაციების პროგრამა </a:t>
          </a:r>
          <a:endParaRPr lang="en-US" sz="1500" b="1" kern="1200" dirty="0"/>
        </a:p>
      </dsp:txBody>
      <dsp:txXfrm>
        <a:off x="2448291" y="1618863"/>
        <a:ext cx="6930173" cy="566156"/>
      </dsp:txXfrm>
    </dsp:sp>
    <dsp:sp modelId="{89C40610-40AD-47F1-B7B1-4D6F46D9A288}">
      <dsp:nvSpPr>
        <dsp:cNvPr id="0" name=""/>
        <dsp:cNvSpPr/>
      </dsp:nvSpPr>
      <dsp:spPr>
        <a:xfrm>
          <a:off x="1085" y="2844916"/>
          <a:ext cx="21786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H-5	</a:t>
          </a:r>
          <a:endParaRPr lang="en-US" sz="1500" kern="1200" dirty="0"/>
        </a:p>
      </dsp:txBody>
      <dsp:txXfrm>
        <a:off x="1085" y="2844916"/>
        <a:ext cx="2178699" cy="297000"/>
      </dsp:txXfrm>
    </dsp:sp>
    <dsp:sp modelId="{5DCF82DD-6F5D-43F6-91C5-555F3E7B75BA}">
      <dsp:nvSpPr>
        <dsp:cNvPr id="0" name=""/>
        <dsp:cNvSpPr/>
      </dsp:nvSpPr>
      <dsp:spPr>
        <a:xfrm>
          <a:off x="1846069" y="2821713"/>
          <a:ext cx="435739" cy="343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1260F-5472-4FAC-AC1F-C556FAFED835}">
      <dsp:nvSpPr>
        <dsp:cNvPr id="0" name=""/>
        <dsp:cNvSpPr/>
      </dsp:nvSpPr>
      <dsp:spPr>
        <a:xfrm>
          <a:off x="2467136" y="2839896"/>
          <a:ext cx="6930173" cy="343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საკვალიფიკაციო, სააკრედიტაციო და სერთიფიკაციის სქემები - შენობები</a:t>
          </a:r>
          <a:endParaRPr lang="en-US" sz="1500" b="1" kern="1200" dirty="0"/>
        </a:p>
      </dsp:txBody>
      <dsp:txXfrm>
        <a:off x="2467136" y="2839896"/>
        <a:ext cx="6930173" cy="343406"/>
      </dsp:txXfrm>
    </dsp:sp>
    <dsp:sp modelId="{AC90D59E-8B83-4269-AAAB-7BC098E7AAB4}">
      <dsp:nvSpPr>
        <dsp:cNvPr id="0" name=""/>
        <dsp:cNvSpPr/>
      </dsp:nvSpPr>
      <dsp:spPr>
        <a:xfrm>
          <a:off x="1085" y="3776591"/>
          <a:ext cx="2178699" cy="30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</a:t>
          </a:r>
          <a:r>
            <a:rPr lang="ka-GE" sz="1500" kern="1200" dirty="0" smtClean="0"/>
            <a:t>7</a:t>
          </a:r>
          <a:r>
            <a:rPr lang="en-US" sz="1500" kern="1200" dirty="0" smtClean="0"/>
            <a:t>	</a:t>
          </a:r>
          <a:endParaRPr lang="en-US" sz="1500" kern="1200" dirty="0"/>
        </a:p>
      </dsp:txBody>
      <dsp:txXfrm>
        <a:off x="1085" y="3776591"/>
        <a:ext cx="2178699" cy="306281"/>
      </dsp:txXfrm>
    </dsp:sp>
    <dsp:sp modelId="{D29C87E9-04C4-45E1-B263-18DC9B5ED33B}">
      <dsp:nvSpPr>
        <dsp:cNvPr id="0" name=""/>
        <dsp:cNvSpPr/>
      </dsp:nvSpPr>
      <dsp:spPr>
        <a:xfrm>
          <a:off x="1845738" y="3635648"/>
          <a:ext cx="435739" cy="57427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8BF59-2E6F-465A-810A-8364CDC8B13B}">
      <dsp:nvSpPr>
        <dsp:cNvPr id="0" name=""/>
        <dsp:cNvSpPr/>
      </dsp:nvSpPr>
      <dsp:spPr>
        <a:xfrm>
          <a:off x="2466780" y="3635648"/>
          <a:ext cx="6930173" cy="57427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ენერგოაუდიტისა და მენეჯმენტის სიტემა, სამრეწეველო ბოილერების ინსპეტირება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466780" y="3635648"/>
        <a:ext cx="6930173" cy="574277"/>
      </dsp:txXfrm>
    </dsp:sp>
    <dsp:sp modelId="{B6E1A88E-239E-4F73-AE92-163C8A3439D0}">
      <dsp:nvSpPr>
        <dsp:cNvPr id="0" name=""/>
        <dsp:cNvSpPr/>
      </dsp:nvSpPr>
      <dsp:spPr>
        <a:xfrm>
          <a:off x="1085" y="4297890"/>
          <a:ext cx="2178699" cy="30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</a:t>
          </a:r>
          <a:r>
            <a:rPr lang="ka-GE" sz="1500" kern="1200" dirty="0" smtClean="0"/>
            <a:t>8</a:t>
          </a:r>
          <a:r>
            <a:rPr lang="en-US" sz="1500" kern="1200" dirty="0" smtClean="0"/>
            <a:t>	</a:t>
          </a:r>
          <a:endParaRPr lang="en-US" sz="1500" kern="1200" dirty="0"/>
        </a:p>
      </dsp:txBody>
      <dsp:txXfrm>
        <a:off x="1085" y="4297890"/>
        <a:ext cx="2178699" cy="306281"/>
      </dsp:txXfrm>
    </dsp:sp>
    <dsp:sp modelId="{9EA2A5A1-B527-4F96-AFF2-98479BE13FC8}">
      <dsp:nvSpPr>
        <dsp:cNvPr id="0" name=""/>
        <dsp:cNvSpPr/>
      </dsp:nvSpPr>
      <dsp:spPr>
        <a:xfrm>
          <a:off x="1846069" y="4267089"/>
          <a:ext cx="435739" cy="34456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5F7DE-4820-48BC-84CC-EC40DF00C919}">
      <dsp:nvSpPr>
        <dsp:cNvPr id="0" name=""/>
        <dsp:cNvSpPr/>
      </dsp:nvSpPr>
      <dsp:spPr>
        <a:xfrm>
          <a:off x="2467136" y="4272978"/>
          <a:ext cx="6930173" cy="3445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მომხმარებელთა ინფორმირებისა და ტრეინინგის პროგრამები</a:t>
          </a:r>
          <a:endParaRPr lang="en-US" sz="1500" b="1" kern="1200" dirty="0"/>
        </a:p>
      </dsp:txBody>
      <dsp:txXfrm>
        <a:off x="2467136" y="4272978"/>
        <a:ext cx="6930173" cy="344566"/>
      </dsp:txXfrm>
    </dsp:sp>
    <dsp:sp modelId="{245C17CC-0E66-4209-8610-1AB1C0A20A29}">
      <dsp:nvSpPr>
        <dsp:cNvPr id="0" name=""/>
        <dsp:cNvSpPr/>
      </dsp:nvSpPr>
      <dsp:spPr>
        <a:xfrm>
          <a:off x="0" y="4837830"/>
          <a:ext cx="2178699" cy="30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</a:t>
          </a:r>
          <a:r>
            <a:rPr lang="ka-GE" sz="1500" kern="1200" dirty="0" smtClean="0"/>
            <a:t>9</a:t>
          </a:r>
          <a:r>
            <a:rPr lang="en-US" sz="1500" kern="1200" dirty="0" smtClean="0"/>
            <a:t>	</a:t>
          </a:r>
          <a:endParaRPr lang="en-US" sz="1500" kern="1200" dirty="0"/>
        </a:p>
      </dsp:txBody>
      <dsp:txXfrm>
        <a:off x="0" y="4837830"/>
        <a:ext cx="2178699" cy="306281"/>
      </dsp:txXfrm>
    </dsp:sp>
    <dsp:sp modelId="{749458B5-8CF9-4A35-A481-0ADFBB652D91}">
      <dsp:nvSpPr>
        <dsp:cNvPr id="0" name=""/>
        <dsp:cNvSpPr/>
      </dsp:nvSpPr>
      <dsp:spPr>
        <a:xfrm>
          <a:off x="1844653" y="4705821"/>
          <a:ext cx="435739" cy="57427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F5EB4-0A19-4D97-A8BC-2BEEBB58DB29}">
      <dsp:nvSpPr>
        <dsp:cNvPr id="0" name=""/>
        <dsp:cNvSpPr/>
      </dsp:nvSpPr>
      <dsp:spPr>
        <a:xfrm>
          <a:off x="2465713" y="4705821"/>
          <a:ext cx="6930173" cy="57427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ka-GE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შენობებში</a:t>
          </a:r>
          <a:r>
            <a:rPr kumimoji="0" lang="ka-GE" sz="1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ენერგომოხმარების დირექტივის (</a:t>
          </a:r>
          <a:r>
            <a:rPr lang="en-GB" sz="1500" b="1" kern="1200" dirty="0" smtClean="0"/>
            <a:t>EPBD</a:t>
          </a:r>
          <a:r>
            <a:rPr kumimoji="0" lang="ka-GE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 </a:t>
          </a:r>
          <a:r>
            <a:rPr kumimoji="0" lang="ka-GE" sz="1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ტრანსპოზიცირება და აღსრულება</a:t>
          </a:r>
          <a:r>
            <a:rPr kumimoji="0" lang="en-GB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: </a:t>
          </a:r>
          <a:r>
            <a:rPr kumimoji="0" lang="ka-GE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სტანდარტები , ნორმები  და მარკირების სქემები</a:t>
          </a:r>
          <a:r>
            <a:rPr kumimoji="0" lang="ka-GE" sz="1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შენობებში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465713" y="4705821"/>
        <a:ext cx="6930173" cy="574277"/>
      </dsp:txXfrm>
    </dsp:sp>
    <dsp:sp modelId="{102BBBF5-6CA4-4FA5-A704-7DC64FEF0604}">
      <dsp:nvSpPr>
        <dsp:cNvPr id="0" name=""/>
        <dsp:cNvSpPr/>
      </dsp:nvSpPr>
      <dsp:spPr>
        <a:xfrm>
          <a:off x="0" y="3267149"/>
          <a:ext cx="2178699" cy="306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H-</a:t>
          </a:r>
          <a:r>
            <a:rPr lang="ka-GE" sz="1500" kern="1200" dirty="0" smtClean="0"/>
            <a:t>6</a:t>
          </a:r>
          <a:r>
            <a:rPr lang="en-US" sz="1500" kern="1200" dirty="0" smtClean="0"/>
            <a:t>	</a:t>
          </a:r>
          <a:endParaRPr lang="en-US" sz="1500" kern="1200" dirty="0"/>
        </a:p>
      </dsp:txBody>
      <dsp:txXfrm>
        <a:off x="0" y="3267149"/>
        <a:ext cx="2178699" cy="306281"/>
      </dsp:txXfrm>
    </dsp:sp>
    <dsp:sp modelId="{5AEB7BB9-A340-49C0-9873-324D7B0C6B81}">
      <dsp:nvSpPr>
        <dsp:cNvPr id="0" name=""/>
        <dsp:cNvSpPr/>
      </dsp:nvSpPr>
      <dsp:spPr>
        <a:xfrm>
          <a:off x="1868518" y="3242987"/>
          <a:ext cx="435739" cy="34456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75DFB-D0E3-4F62-A564-B4A673235866}">
      <dsp:nvSpPr>
        <dsp:cNvPr id="0" name=""/>
        <dsp:cNvSpPr/>
      </dsp:nvSpPr>
      <dsp:spPr>
        <a:xfrm>
          <a:off x="2467136" y="3259678"/>
          <a:ext cx="6930173" cy="3445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500" b="1" kern="1200" dirty="0" smtClean="0"/>
            <a:t>საკვალიფიკაციო, სააკრედიტაციო და სერთიფიკაციის სქემები -მრეწველობა</a:t>
          </a:r>
          <a:endParaRPr lang="en-US" sz="1500" b="1" kern="1200" dirty="0"/>
        </a:p>
      </dsp:txBody>
      <dsp:txXfrm>
        <a:off x="2467136" y="3259678"/>
        <a:ext cx="6930173" cy="34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9219-4498-4267-BF17-BE4D4BEC080A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44C9-FE05-4439-AD30-F21453F69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8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235A6-615B-4E74-AF8B-DAEB6FB7ABED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E857-B3AD-401B-93AA-686B891D4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BF4505-DA17-493A-A2CA-A5176BC4011A}" type="slidenum">
              <a:rPr lang="en-US" altLang="en-US" sz="1300" smtClean="0"/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73C04-B37F-4CDA-A7EE-99EA8DDD04C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9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sz="1200" b="1" kern="1200" dirty="0" smtClean="0">
              <a:solidFill>
                <a:srgbClr val="97B42A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18FA6-AA4D-46D4-9924-FCFA1BCE0595}" type="slidenum">
              <a:rPr lang="de-DE" smtClean="0">
                <a:solidFill>
                  <a:prstClr val="black"/>
                </a:solidFill>
              </a:r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08000-25D6-47FE-B3EF-9481566134EB}" type="slidenum">
              <a:rPr lang="de-DE" smtClean="0">
                <a:solidFill>
                  <a:prstClr val="white"/>
                </a:solidFill>
              </a:rPr>
              <a:t>6</a:t>
            </a:fld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2E0B6A-D602-44CF-844C-3A2127C5C5E3}" type="datetime1">
              <a:rPr lang="en-GB">
                <a:solidFill>
                  <a:prstClr val="black"/>
                </a:solidFill>
              </a:rPr>
              <a:pPr/>
              <a:t>24/03/2017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1962-7EF5-4E6D-98C0-C3AF01191C6F}" type="slidenum">
              <a:rPr lang="da-DK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08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2E0B6A-D602-44CF-844C-3A2127C5C5E3}" type="datetime1">
              <a:rPr lang="en-GB">
                <a:solidFill>
                  <a:prstClr val="black"/>
                </a:solidFill>
              </a:rPr>
              <a:pPr/>
              <a:t>24/03/2017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1962-7EF5-4E6D-98C0-C3AF01191C6F}" type="slidenum">
              <a:rPr lang="da-DK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07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fr-FR" dirty="0" smtClean="0"/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033234-8E85-4D61-AC7D-D9D7F243546B}" type="slidenum">
              <a:rPr lang="de-DE" altLang="fr-FR" sz="1300" smtClean="0">
                <a:solidFill>
                  <a:schemeClr val="bg1"/>
                </a:solidFill>
              </a:rPr>
              <a:t>12</a:t>
            </a:fld>
            <a:endParaRPr lang="de-DE" altLang="fr-FR" sz="1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034A1E-0A76-4D94-BB62-F60D1C9CC300}" type="slidenum">
              <a:rPr lang="de-DE" altLang="fr-FR" sz="1300" smtClean="0">
                <a:solidFill>
                  <a:schemeClr val="bg1"/>
                </a:solidFill>
              </a:rPr>
              <a:t>13</a:t>
            </a:fld>
            <a:endParaRPr lang="de-DE" altLang="fr-FR" sz="1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</a:t>
            </a:r>
            <a:r>
              <a:rPr lang="fr-FR" dirty="0" err="1" smtClean="0"/>
              <a:t>presentation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20B47-33BD-49AF-B83E-517F009EE8EE}" type="datetime1">
              <a:rPr lang="en-GB"/>
              <a:t>24/03/2017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A4EE7E-47AF-48D9-AA42-BB37876E083B}" type="slidenum">
              <a:rPr lang="en-US" altLang="fr-FR"/>
              <a:t>‹#›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7632848" cy="1143000"/>
          </a:xfrm>
        </p:spPr>
        <p:txBody>
          <a:bodyPr/>
          <a:lstStyle>
            <a:lvl1pPr algn="l">
              <a:defRPr sz="3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99592" y="1600200"/>
            <a:ext cx="7787208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46509CD9-C6B6-46E8-9BFE-2F1C69EAA1D0}" type="datetime1">
              <a:rPr lang="en-GB"/>
              <a:t>24/03/2017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9D85699-F373-4E12-BAD4-F2442A3FFA23}" type="slidenum">
              <a:rPr lang="en-GB" altLang="fr-FR"/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7632848" cy="1143000"/>
          </a:xfrm>
        </p:spPr>
        <p:txBody>
          <a:bodyPr/>
          <a:lstStyle>
            <a:lvl1pPr algn="l">
              <a:defRPr sz="3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99592" y="1600200"/>
            <a:ext cx="7787208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46509CD9-C6B6-46E8-9BFE-2F1C69EAA1D0}" type="datetime1">
              <a:rPr lang="en-GB">
                <a:solidFill>
                  <a:prstClr val="black">
                    <a:tint val="75000"/>
                  </a:prstClr>
                </a:solidFill>
              </a:rPr>
              <a:t>24/03/2017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9D85699-F373-4E12-BAD4-F2442A3FFA23}" type="slidenum">
              <a:rPr lang="en-GB" altLang="fr-FR"/>
              <a:t>‹#›</a:t>
            </a:fld>
            <a:endParaRPr lang="en-GB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oriane.Bernardot\Desktop\final\final\model_power_point\model_ppt_bonne_dimensio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9555"/>
            <a:ext cx="9252520" cy="69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28473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 smtClean="0"/>
              <a:t>Title</a:t>
            </a:r>
            <a:r>
              <a:rPr lang="fr-FR" dirty="0" smtClean="0"/>
              <a:t> of the </a:t>
            </a:r>
            <a:r>
              <a:rPr lang="fr-FR" dirty="0" err="1" smtClean="0"/>
              <a:t>presentation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80" cy="6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F2DF-9D2C-466C-8F26-332C9C1A6207}" type="datetimeFigureOut">
              <a:rPr lang="en-GB" smtClean="0"/>
              <a:t>24/03/2017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16B1-1B7D-4121-82F4-F2C8A6E8AC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loriane.Bernardot\Desktop\final\final\model_power_point\model_ppt_bonne_dimension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80" cy="69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F2DF-9D2C-466C-8F26-332C9C1A620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t>24/03/2017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16B1-1B7D-4121-82F4-F2C8A6E8AC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2286000" y="531559"/>
            <a:ext cx="6722505" cy="9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მერების შეთანხმება აღმოსავლეთით</a:t>
            </a:r>
            <a:endParaRPr lang="en-US" altLang="en-US" b="1" dirty="0" smtClean="0">
              <a:solidFill>
                <a:srgbClr val="FFFFFF"/>
              </a:solidFill>
              <a:latin typeface="AcadNusx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Floriane.Bernardot\Desktop\flag_yellow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836105" cy="5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-34620" y="2420888"/>
            <a:ext cx="914312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24" y="1964020"/>
            <a:ext cx="9143124" cy="48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spcAft>
                <a:spcPts val="20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მერების შეთანხმება </a:t>
            </a:r>
          </a:p>
          <a:p>
            <a:pPr algn="ctr" eaLnBrk="1" hangingPunct="1">
              <a:spcBef>
                <a:spcPts val="1800"/>
              </a:spcBef>
              <a:spcAft>
                <a:spcPts val="20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AcadNusx" charset="0"/>
                <a:cs typeface="Arial" panose="020B0604020202020204" pitchFamily="34" charset="0"/>
              </a:rPr>
              <a:t>კლიმატისა</a:t>
            </a: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და </a:t>
            </a:r>
            <a:r>
              <a:rPr lang="en-US" altLang="en-US" sz="2400" b="1" dirty="0" smtClean="0">
                <a:solidFill>
                  <a:srgbClr val="002060"/>
                </a:solidFill>
                <a:latin typeface="AcadNusx" charset="0"/>
                <a:cs typeface="Arial" panose="020B0604020202020204" pitchFamily="34" charset="0"/>
              </a:rPr>
              <a:t>ენერგეტიკისთვის</a:t>
            </a: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-US" altLang="en-US" sz="36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energoefeqturoba</a:t>
            </a:r>
            <a:r>
              <a:rPr lang="en-US" altLang="en-US" sz="36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SenobebSi</a:t>
            </a:r>
            <a:endParaRPr lang="en-US" altLang="en-US" sz="3600" b="1" dirty="0" smtClean="0">
              <a:solidFill>
                <a:srgbClr val="FFFFFF"/>
              </a:solidFill>
              <a:latin typeface="AcadNusx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-US" altLang="en-US" sz="24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henrix</a:t>
            </a: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biolis</a:t>
            </a: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fondi</a:t>
            </a:r>
            <a:endParaRPr lang="en-US" altLang="en-US" sz="2400" b="1" dirty="0" smtClean="0">
              <a:solidFill>
                <a:srgbClr val="FFFFFF"/>
              </a:solidFill>
              <a:latin typeface="AcadNusx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Tbilisi</a:t>
            </a:r>
          </a:p>
          <a:p>
            <a:pPr algn="ctr">
              <a:spcBef>
                <a:spcPts val="1800"/>
              </a:spcBef>
              <a:spcAft>
                <a:spcPts val="200"/>
              </a:spcAft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24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marti</a:t>
            </a: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2017</a:t>
            </a:r>
          </a:p>
          <a:p>
            <a:pPr algn="ctr">
              <a:spcBef>
                <a:spcPts val="600"/>
              </a:spcBef>
              <a:spcAft>
                <a:spcPts val="200"/>
              </a:spcAft>
              <a:buNone/>
            </a:pPr>
            <a:r>
              <a:rPr lang="en-US" altLang="en-US" sz="2400" b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 </a:t>
            </a:r>
            <a:r>
              <a:rPr lang="en-US" altLang="en-US" sz="1400" b="1" i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გიორგი აბულაშვილი</a:t>
            </a:r>
          </a:p>
          <a:p>
            <a:pPr algn="ctr"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altLang="en-US" sz="1400" b="1" i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ქვეყნის ექსპერტი </a:t>
            </a:r>
          </a:p>
          <a:p>
            <a:pPr algn="ctr" eaLnBrk="1" hangingPunct="1">
              <a:spcBef>
                <a:spcPts val="600"/>
              </a:spcBef>
              <a:spcAft>
                <a:spcPts val="200"/>
              </a:spcAft>
              <a:buFontTx/>
              <a:buNone/>
            </a:pPr>
            <a:r>
              <a:rPr lang="en-US" altLang="en-US" sz="1400" b="1" i="1" dirty="0" smtClean="0">
                <a:solidFill>
                  <a:srgbClr val="FFFFFF"/>
                </a:solidFill>
                <a:latin typeface="AcadNusx" charset="0"/>
                <a:cs typeface="Arial" panose="020B0604020202020204" pitchFamily="34" charset="0"/>
              </a:rPr>
              <a:t>აზერბაიჯანი &amp; საქართველო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504056"/>
            <a:ext cx="7838975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ka-GE" b="1" cap="all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შენობების ენერგომახასიათებლების რამოდენიმე ევროპული ქვეყნისთვის</a:t>
            </a:r>
            <a:endParaRPr lang="en-GB" b="1" cap="all" dirty="0">
              <a:solidFill>
                <a:srgbClr val="1F497D"/>
              </a:solidFill>
              <a:latin typeface="Times New Roman" panose="02020603050405020304" pitchFamily="18" charset="0"/>
              <a:ea typeface="+mj-ea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02513"/>
              </p:ext>
            </p:extLst>
          </p:nvPr>
        </p:nvGraphicFramePr>
        <p:xfrm>
          <a:off x="1" y="1960029"/>
          <a:ext cx="9143998" cy="4711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7240"/>
                <a:gridCol w="1273065"/>
                <a:gridCol w="1568098"/>
                <a:gridCol w="1761687"/>
                <a:gridCol w="1593908"/>
              </a:tblGrid>
              <a:tr h="525662">
                <a:tc rowSpan="3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ქვეყანა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effectLst/>
                        </a:rPr>
                        <a:t>საცხოვრებელი</a:t>
                      </a:r>
                      <a:endParaRPr lang="en-GB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საზოგადოებრივი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საცხოვრებელი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effectLst/>
                        </a:rPr>
                        <a:t>საზოგადოებრივი</a:t>
                      </a:r>
                      <a:endParaRPr lang="en-GB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არსებული ნორმა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არსებული ნორმა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თითქმის ნულოვანი ენ.მოხმარების შენობის  ნორმა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2019/2021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effectLst/>
                        </a:rPr>
                        <a:t>თითქმის ნულოვანი ენ.მოხმარების შენობის  ნორმა 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2019/2021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816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u="none" dirty="0">
                          <a:effectLst/>
                        </a:rPr>
                        <a:t>kWh/m</a:t>
                      </a:r>
                      <a:r>
                        <a:rPr lang="en-GB" sz="1200" i="1" u="none" baseline="30000" dirty="0">
                          <a:effectLst/>
                        </a:rPr>
                        <a:t>2</a:t>
                      </a:r>
                      <a:endParaRPr lang="en-GB" sz="1200" i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u="none" dirty="0">
                          <a:effectLst/>
                        </a:rPr>
                        <a:t>kWh/m</a:t>
                      </a:r>
                      <a:r>
                        <a:rPr lang="en-GB" sz="1200" i="1" u="none" baseline="30000" dirty="0">
                          <a:effectLst/>
                        </a:rPr>
                        <a:t>2</a:t>
                      </a:r>
                      <a:endParaRPr lang="en-GB" sz="1200" i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u="none" dirty="0">
                          <a:effectLst/>
                        </a:rPr>
                        <a:t>kWh/m</a:t>
                      </a:r>
                      <a:r>
                        <a:rPr lang="en-GB" sz="1200" i="1" u="none" baseline="30000" dirty="0">
                          <a:effectLst/>
                        </a:rPr>
                        <a:t>2</a:t>
                      </a:r>
                      <a:endParaRPr lang="en-GB" sz="1200" i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u="none" dirty="0">
                          <a:effectLst/>
                        </a:rPr>
                        <a:t>kWh/m</a:t>
                      </a:r>
                      <a:r>
                        <a:rPr lang="en-GB" sz="1200" i="1" u="none" baseline="30000" dirty="0">
                          <a:effectLst/>
                        </a:rPr>
                        <a:t>2</a:t>
                      </a:r>
                      <a:endParaRPr lang="en-GB" sz="1200" i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სლოვაკეთი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112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190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66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0" dirty="0" smtClean="0">
                          <a:effectLst/>
                        </a:rPr>
                        <a:t>ბულგარეთი </a:t>
                      </a:r>
                      <a:r>
                        <a:rPr lang="en-GB" sz="1200" b="0" dirty="0" smtClean="0">
                          <a:effectLst/>
                        </a:rPr>
                        <a:t>(Reg</a:t>
                      </a:r>
                      <a:r>
                        <a:rPr lang="en-GB" sz="1200" b="0" dirty="0">
                          <a:effectLst/>
                        </a:rPr>
                        <a:t>. No7)</a:t>
                      </a:r>
                      <a:endParaRPr lang="en-GB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168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260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საფრანგეთი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(RT2012)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90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დანია </a:t>
                      </a:r>
                      <a:r>
                        <a:rPr lang="en-GB" sz="1200" dirty="0" smtClean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</a:rPr>
                        <a:t>BR15)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31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25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იტალია (</a:t>
                      </a:r>
                      <a:r>
                        <a:rPr lang="en-GB" sz="1200" dirty="0" smtClean="0">
                          <a:effectLst/>
                        </a:rPr>
                        <a:t>E</a:t>
                      </a:r>
                      <a:r>
                        <a:rPr lang="ka-GE" sz="1200" dirty="0" smtClean="0">
                          <a:effectLst/>
                        </a:rPr>
                        <a:t> ზონა)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88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76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</a:rPr>
                        <a:t>n.a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</a:rPr>
                        <a:t>n.a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6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სახართველო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&gt;250</a:t>
                      </a:r>
                      <a:endParaRPr lang="ka-GE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გამოთვლილი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ka-GE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რეკომენდიერბული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err="1">
                          <a:effectLst/>
                        </a:rPr>
                        <a:t>n.a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 err="1">
                          <a:effectLst/>
                        </a:rPr>
                        <a:t>n.a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55205"/>
              </p:ext>
            </p:extLst>
          </p:nvPr>
        </p:nvGraphicFramePr>
        <p:xfrm>
          <a:off x="179512" y="1268760"/>
          <a:ext cx="8784976" cy="47525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66772"/>
                <a:gridCol w="1350190"/>
                <a:gridCol w="1291286"/>
                <a:gridCol w="1291286"/>
                <a:gridCol w="1185442"/>
              </a:tblGrid>
              <a:tr h="6822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effectLst/>
                        </a:rPr>
                        <a:t>Cat.</a:t>
                      </a:r>
                      <a:r>
                        <a:rPr lang="en-US" sz="1600" b="1" i="1" u="none" strike="noStrike" baseline="0" dirty="0" smtClean="0">
                          <a:effectLst/>
                        </a:rPr>
                        <a:t> I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effectLst/>
                        </a:rPr>
                        <a:t>Cat. II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smtClean="0">
                          <a:effectLst/>
                        </a:rPr>
                        <a:t>Cat. III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600" b="1" i="1" u="none" strike="noStrike" dirty="0" smtClean="0">
                          <a:effectLst/>
                        </a:rPr>
                        <a:t>Cat. IV</a:t>
                      </a:r>
                    </a:p>
                    <a:p>
                      <a:pPr algn="ctr" fontAlgn="ctr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54185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წლიური</a:t>
                      </a:r>
                      <a:r>
                        <a:rPr lang="ka-GE" sz="1600" b="1" u="none" strike="noStrike" baseline="0" dirty="0" smtClean="0">
                          <a:effectLst/>
                        </a:rPr>
                        <a:t>  კუთრი ენ.მოხმარება</a:t>
                      </a:r>
                      <a:r>
                        <a:rPr lang="ka-GE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[kWh/m2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0-100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100-200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200-300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300-518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u="none" strike="noStrike" dirty="0" smtClean="0">
                          <a:effectLst/>
                        </a:rPr>
                        <a:t>საბაზისო  წლიური </a:t>
                      </a:r>
                      <a:r>
                        <a:rPr lang="ka-GE" sz="1600" b="1" u="none" strike="noStrike" baseline="0" dirty="0" smtClean="0">
                          <a:effectLst/>
                        </a:rPr>
                        <a:t> კ</a:t>
                      </a:r>
                      <a:r>
                        <a:rPr lang="ka-GE" sz="1600" b="1" u="none" strike="noStrike" dirty="0" smtClean="0">
                          <a:effectLst/>
                        </a:rPr>
                        <a:t>უთრი ენ. მოხმარება </a:t>
                      </a:r>
                      <a:r>
                        <a:rPr lang="en-US" sz="1600" b="1" u="none" strike="noStrike" dirty="0" smtClean="0">
                          <a:effectLst/>
                        </a:rPr>
                        <a:t>[kWh/m2]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en-US" sz="16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u="none" strike="noStrike" dirty="0" smtClean="0">
                          <a:effectLst/>
                        </a:rPr>
                        <a:t>საბავშო ბაღების რაოდენობა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%</a:t>
                      </a:r>
                      <a:r>
                        <a:rPr lang="ka-GE" sz="1600" b="1" u="none" strike="noStrike" baseline="0" dirty="0" smtClean="0">
                          <a:effectLst/>
                        </a:rPr>
                        <a:t> კატეგორიების მიხედვით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u="none" strike="noStrike" dirty="0" smtClean="0">
                          <a:effectLst/>
                        </a:rPr>
                        <a:t>ჯამური</a:t>
                      </a:r>
                      <a:r>
                        <a:rPr lang="ka-GE" sz="1600" b="1" u="none" strike="noStrike" baseline="0" dirty="0" smtClean="0">
                          <a:effectLst/>
                        </a:rPr>
                        <a:t> ენერგომომხმარება </a:t>
                      </a:r>
                      <a:r>
                        <a:rPr lang="ka-GE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[kWh]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1,439,810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17,854,931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18,986,473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8,334,306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u="none" strike="noStrike" dirty="0" smtClean="0">
                          <a:effectLst/>
                        </a:rPr>
                        <a:t>მოსალოდნელი დანაზოგი </a:t>
                      </a:r>
                      <a:r>
                        <a:rPr lang="en-US" sz="1600" b="1" u="none" strike="noStrike" dirty="0" smtClean="0">
                          <a:effectLst/>
                        </a:rPr>
                        <a:t>[%]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-38%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u="none" strike="noStrike" dirty="0" smtClean="0">
                          <a:effectLst/>
                        </a:rPr>
                        <a:t>მოსალოდნელი ჯამური ენერგო დანაზოგი </a:t>
                      </a:r>
                      <a:r>
                        <a:rPr lang="en-US" sz="1600" b="1" u="none" strike="noStrike" dirty="0" smtClean="0">
                          <a:effectLst/>
                        </a:rPr>
                        <a:t>[kWh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539,929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10,152,693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11,391,884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5,327,928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1214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1" u="none" strike="noStrike" dirty="0" smtClean="0">
                          <a:effectLst/>
                        </a:rPr>
                        <a:t>მოსალოდნელი გასაშუალოებული ენერგო დანაზოგი თითოეული შენობისთვის </a:t>
                      </a:r>
                      <a:r>
                        <a:rPr lang="en-US" sz="1600" b="1" u="none" strike="noStrike" dirty="0" smtClean="0">
                          <a:effectLst/>
                        </a:rPr>
                        <a:t>[</a:t>
                      </a:r>
                      <a:r>
                        <a:rPr lang="en-US" sz="1600" b="1" u="none" strike="noStrike" dirty="0">
                          <a:effectLst/>
                        </a:rPr>
                        <a:t>kWh]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49,084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166,438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196,412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190,283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08912" cy="1296144"/>
          </a:xfrm>
        </p:spPr>
        <p:txBody>
          <a:bodyPr>
            <a:normAutofit/>
          </a:bodyPr>
          <a:lstStyle/>
          <a:p>
            <a:pPr algn="ctr"/>
            <a:r>
              <a:rPr lang="ka-GE" sz="2000" b="1" cap="all" dirty="0" smtClean="0">
                <a:latin typeface="Times New Roman" panose="02020603050405020304" pitchFamily="18" charset="0"/>
              </a:rPr>
              <a:t>საბავშვო ბაღების შენობების ენერგომახასიათებლების აგრეგირებული ცხრილი</a:t>
            </a:r>
            <a:endParaRPr lang="da-DK" sz="2000" b="1" cap="all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hteck 2"/>
          <p:cNvSpPr>
            <a:spLocks noChangeArrowheads="1"/>
          </p:cNvSpPr>
          <p:nvPr/>
        </p:nvSpPr>
        <p:spPr bwMode="auto">
          <a:xfrm>
            <a:off x="467544" y="980728"/>
            <a:ext cx="8604448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35305" indent="0" algn="just">
              <a:spcBef>
                <a:spcPts val="200"/>
              </a:spcBef>
              <a:buClr>
                <a:srgbClr val="009999"/>
              </a:buClr>
              <a:buNone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მიზეზი:</a:t>
            </a:r>
          </a:p>
          <a:p>
            <a:pPr marL="535305" indent="0" algn="just">
              <a:spcBef>
                <a:spcPts val="200"/>
              </a:spcBef>
              <a:buClr>
                <a:srgbClr val="009999"/>
              </a:buClr>
              <a:buNone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საქართველოში </a:t>
            </a:r>
            <a:r>
              <a:rPr lang="ka-GE" altLang="fr-FR" sz="2000" dirty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არ არსებობს უწყება </a:t>
            </a: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რომელის უფლებამოვალებაა უკვე ექსპლუატირებულ შენობებში </a:t>
            </a:r>
            <a:r>
              <a:rPr lang="ka-GE" altLang="fr-FR" sz="2000" dirty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ენ.მოხმარების პროცესების მონიტორინგი და </a:t>
            </a: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მართვა. გარდა, ერთი მესაკუთრის (არა </a:t>
            </a:r>
            <a:r>
              <a:rPr lang="ka-GE" altLang="fr-FR" sz="2000" dirty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საერთო </a:t>
            </a: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საკუთრების) განკარგვაში არსებული შენობისა რომლითაც თავადვე სარგებლობს.</a:t>
            </a:r>
          </a:p>
          <a:p>
            <a:pPr marL="535305" indent="0" algn="just">
              <a:spcBef>
                <a:spcPts val="200"/>
              </a:spcBef>
              <a:buClr>
                <a:srgbClr val="009999"/>
              </a:buClr>
              <a:buNone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შედეგი:</a:t>
            </a:r>
          </a:p>
          <a:p>
            <a:pPr marL="713105" indent="-177800" algn="just">
              <a:spcBef>
                <a:spcPts val="200"/>
              </a:spcBef>
              <a:buClr>
                <a:srgbClr val="009999"/>
              </a:buClr>
              <a:buFont typeface="Wingdings" panose="05000000000000000000" pitchFamily="2" charset="2"/>
              <a:buChar char="ü"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შენობებში არსებული კომფორტისა და მოსახურების დაბალი ხარისხი</a:t>
            </a:r>
          </a:p>
          <a:p>
            <a:pPr marL="713105" indent="-177800" algn="just">
              <a:spcBef>
                <a:spcPts val="200"/>
              </a:spcBef>
              <a:buClr>
                <a:srgbClr val="009999"/>
              </a:buClr>
              <a:buFont typeface="Wingdings" panose="05000000000000000000" pitchFamily="2" charset="2"/>
              <a:buChar char="ü"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რეალური ენერგო და გადასახადების დაზოგვის უაღრესად შეზღუდული პოტენციალი</a:t>
            </a:r>
          </a:p>
          <a:p>
            <a:pPr marL="713105" indent="-177800" algn="just">
              <a:spcBef>
                <a:spcPts val="200"/>
              </a:spcBef>
              <a:buClr>
                <a:srgbClr val="009999"/>
              </a:buClr>
              <a:buFont typeface="Wingdings" panose="05000000000000000000" pitchFamily="2" charset="2"/>
              <a:buChar char="ü"/>
              <a:defRPr/>
            </a:pP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დაფინანსებაზე ხელმისაწვდომობის არ არსებებობა</a:t>
            </a:r>
          </a:p>
          <a:p>
            <a:pPr marL="713105" indent="-177800" algn="just">
              <a:spcBef>
                <a:spcPts val="200"/>
              </a:spcBef>
              <a:buClr>
                <a:srgbClr val="009999"/>
              </a:buClr>
              <a:buFont typeface="Wingdings" panose="05000000000000000000" pitchFamily="2" charset="2"/>
              <a:buChar char="ü"/>
              <a:defRPr/>
            </a:pPr>
            <a:r>
              <a:rPr lang="ka-GE" altLang="fr-FR" sz="200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თითქმის </a:t>
            </a:r>
            <a:r>
              <a:rPr lang="ka-GE" altLang="fr-FR" sz="20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ნულოვანი ცნობიერების დონე</a:t>
            </a:r>
          </a:p>
          <a:p>
            <a:pPr marL="535305" indent="0" algn="just">
              <a:spcBef>
                <a:spcPts val="200"/>
              </a:spcBef>
              <a:buClr>
                <a:srgbClr val="009999"/>
              </a:buClr>
              <a:buNone/>
              <a:defRPr/>
            </a:pPr>
            <a:endParaRPr lang="ka-GE" altLang="fr-FR" sz="2000" dirty="0" smtClean="0">
              <a:solidFill>
                <a:srgbClr val="003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105" indent="-177800" algn="just">
              <a:spcBef>
                <a:spcPts val="200"/>
              </a:spcBef>
              <a:buClr>
                <a:srgbClr val="009999"/>
              </a:buClr>
              <a:buFont typeface="Wingdings" panose="05000000000000000000" pitchFamily="2" charset="2"/>
              <a:buChar char="ü"/>
              <a:defRPr/>
            </a:pPr>
            <a:endParaRPr lang="en-GB" altLang="fr-FR" sz="2000" dirty="0">
              <a:solidFill>
                <a:srgbClr val="003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2"/>
          <p:cNvSpPr txBox="1"/>
          <p:nvPr/>
        </p:nvSpPr>
        <p:spPr>
          <a:xfrm>
            <a:off x="905640" y="502757"/>
            <a:ext cx="7685764" cy="77681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გამოწვევები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89040"/>
            <a:ext cx="1788103" cy="31058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323528" y="4700564"/>
            <a:ext cx="8784976" cy="19687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sz="4200" dirty="0" err="1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გმადლობთ</a:t>
            </a:r>
            <a:r>
              <a:rPr lang="en-GB" altLang="en-US" sz="42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sz="2600" dirty="0" smtClean="0">
              <a:solidFill>
                <a:srgbClr val="003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GB" altLang="en-US" sz="31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www.eumayors.eu</a:t>
            </a:r>
            <a:endParaRPr lang="en-GB" altLang="en-US" sz="31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en-GB" altLang="en-US" sz="31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GB" altLang="en-US" sz="31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www.merebisshetankhmeba.eu</a:t>
            </a:r>
            <a:endParaRPr lang="en-GB" altLang="en-US" sz="2400" dirty="0" smtClean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endParaRPr lang="en-GB" altLang="en-US" sz="2400" dirty="0" smtClean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X:\Intranet\1 - ACTIONS\Covenant of Mayors\COMO 3\NewCoM\Communication\GraphicCharter\graphic_elements\flower\yellow_fl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440243" cy="25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loriane.Bernardot\Desktop\flag_yellow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7"/>
            <a:ext cx="445860" cy="2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06159" y="61576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support of the European</a:t>
            </a:r>
            <a:r>
              <a:rPr lang="fr-FR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Union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User\Desktop\tumblr_n7wzla0UI41rebxsto1_5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7689"/>
            <a:ext cx="4762500" cy="45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6" y="260648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116632"/>
            <a:ext cx="8791575" cy="648072"/>
          </a:xfrm>
        </p:spPr>
        <p:txBody>
          <a:bodyPr>
            <a:noAutofit/>
          </a:bodyPr>
          <a:lstStyle/>
          <a:p>
            <a:pPr algn="ctr"/>
            <a:r>
              <a:rPr lang="ka-GE" sz="2800" dirty="0" smtClean="0"/>
              <a:t>ეეესგ (</a:t>
            </a:r>
            <a:r>
              <a:rPr lang="en-GB" sz="2800" dirty="0" smtClean="0"/>
              <a:t>NEEAP</a:t>
            </a:r>
            <a:r>
              <a:rPr lang="ka-GE" sz="2800" dirty="0" smtClean="0"/>
              <a:t>)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ka-GE" altLang="en-US" sz="2800" dirty="0" smtClean="0">
                <a:solidFill>
                  <a:srgbClr val="7030A0"/>
                </a:solidFill>
              </a:rPr>
              <a:t>ჰორიზონტალური </a:t>
            </a:r>
            <a:r>
              <a:rPr lang="ka-GE" altLang="en-US" sz="2800" dirty="0">
                <a:solidFill>
                  <a:srgbClr val="7030A0"/>
                </a:solidFill>
              </a:rPr>
              <a:t>ღონისძიებები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4275-0DBB-4B76-BCE9-CB859D5A5E0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894042"/>
              </p:ext>
            </p:extLst>
          </p:nvPr>
        </p:nvGraphicFramePr>
        <p:xfrm>
          <a:off x="-1044624" y="893440"/>
          <a:ext cx="972108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93959" y="6361876"/>
            <a:ext cx="1080120" cy="4046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24128" y="6291654"/>
            <a:ext cx="1080120" cy="4046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6454" y="6309320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a-GE" sz="1800" i="1" dirty="0" smtClean="0"/>
              <a:t>სექტორთშორისი / გამოუთვლელი</a:t>
            </a:r>
            <a:endParaRPr lang="en-US" sz="1800" i="1" dirty="0"/>
          </a:p>
        </p:txBody>
      </p:sp>
      <p:sp>
        <p:nvSpPr>
          <p:cNvPr id="12" name="Rectangle 11"/>
          <p:cNvSpPr/>
          <p:nvPr/>
        </p:nvSpPr>
        <p:spPr>
          <a:xfrm>
            <a:off x="6804248" y="6309320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a-GE" sz="1800" i="1" dirty="0" smtClean="0"/>
              <a:t>გამოთვლილი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4275-0DBB-4B76-BCE9-CB859D5A5E0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0218" y="908719"/>
            <a:ext cx="857824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/>
              <a:t>H-</a:t>
            </a:r>
            <a:r>
              <a:rPr lang="hr-HR" sz="2000" b="1" dirty="0" smtClean="0"/>
              <a:t>5</a:t>
            </a:r>
            <a:r>
              <a:rPr lang="en-GB" sz="2000" b="1" dirty="0" smtClean="0"/>
              <a:t>: </a:t>
            </a:r>
            <a:r>
              <a:rPr lang="ka-GE" sz="2000" b="1" dirty="0" smtClean="0"/>
              <a:t>საკვალიფიკაციო, აკრედიტაციისა და სერტიფიკაციის სქემები -შენობები</a:t>
            </a:r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ოფიციალური აკრედიტაციის და სერტიფიკაციის სქემები, პროგრამები და სპეციალურად აღჭურვილი დაწესებულება</a:t>
            </a:r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ფიზიკური პირების სერტიფიცირება</a:t>
            </a:r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ვებ-გვერდის მომზადება რომელიც სერტიფიცირების სქემებისა და სერტიფიცირებულ ენ.აუდიოტრთა შესახებ ინფორმაციას ასახავს</a:t>
            </a:r>
            <a:endParaRPr lang="en-GB" sz="1800" dirty="0" smtClean="0"/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პირდაპირ გამომდინარეობს </a:t>
            </a:r>
            <a:r>
              <a:rPr lang="en-GB" sz="1800" dirty="0" smtClean="0"/>
              <a:t>H</a:t>
            </a:r>
            <a:r>
              <a:rPr lang="ka-GE" sz="1800" dirty="0" smtClean="0"/>
              <a:t>-9 ღონისძებიდან და ქმნის წინაპირობას რომ სავალდებულო აუდიტები გამოიწვევს ენერგოაუდიტორის პროფესიისადმი დაინტერესებას</a:t>
            </a:r>
            <a:endParaRPr lang="en-GB" sz="1800" dirty="0" smtClean="0"/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Clr>
                <a:srgbClr val="35A02C"/>
              </a:buClr>
              <a:buFont typeface="Wingdings" panose="05000000000000000000" pitchFamily="2" charset="2"/>
              <a:buChar char="§"/>
            </a:pPr>
            <a:r>
              <a:rPr lang="ka-GE" sz="1800" dirty="0"/>
              <a:t>ტექ.დახმარება - </a:t>
            </a:r>
            <a:r>
              <a:rPr lang="ka-GE" sz="1800" dirty="0" smtClean="0"/>
              <a:t>გათვალისწინებულია </a:t>
            </a:r>
            <a:r>
              <a:rPr lang="en-GB" sz="1800" dirty="0"/>
              <a:t>DANIDA</a:t>
            </a:r>
            <a:r>
              <a:rPr lang="ka-GE" sz="1800" dirty="0"/>
              <a:t>-ს მიერ დაფინანსებულ მიმდინარე პროექტში</a:t>
            </a:r>
            <a:endParaRPr lang="en-GB" sz="1800" dirty="0"/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2-3 სრულშტატიანი თანამშრომელი ტექნიკური დახმარების დასრულებამდე, შემდგომში 6 სრულშტატიან თანამშრომლამდე გაზრდის პერსპექტივით. საოპერაციო ხარჯების ნაწილობრივ დასაფარად პროგრამა ფასიანი უნდა იყოს</a:t>
            </a:r>
            <a:endParaRPr lang="en-GB" sz="1800" dirty="0" smtClean="0"/>
          </a:p>
          <a:p>
            <a:pPr marL="742950" lvl="1" indent="-285750" algn="just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800" dirty="0" smtClean="0"/>
              <a:t>სამთავრობო რესურსების მობილიზება ტრეინინგ დაწესებულების აღსაჭურვად</a:t>
            </a:r>
            <a:endParaRPr lang="ka-GE" sz="1800" b="1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37525" y="70411"/>
            <a:ext cx="87915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dirty="0" smtClean="0"/>
              <a:t>NEEAP</a:t>
            </a:r>
            <a:r>
              <a:rPr lang="en-GB" altLang="en-US" sz="2000" dirty="0" smtClean="0"/>
              <a:t>: </a:t>
            </a:r>
            <a:r>
              <a:rPr lang="ka-GE" altLang="en-US" sz="2000" dirty="0"/>
              <a:t>დაგეგმილი ღონისძიებები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ka-GE" altLang="en-US" sz="2000" dirty="0">
                <a:solidFill>
                  <a:srgbClr val="7030A0"/>
                </a:solidFill>
              </a:rPr>
              <a:t>ჰორიზონტალური ღონისძიებები </a:t>
            </a:r>
            <a:endParaRPr lang="en-GB" altLang="en-US" sz="2000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791575" cy="792088"/>
          </a:xfrm>
        </p:spPr>
        <p:txBody>
          <a:bodyPr/>
          <a:lstStyle/>
          <a:p>
            <a:r>
              <a:rPr lang="en-GB" sz="2000" dirty="0" smtClean="0"/>
              <a:t>NEEAP</a:t>
            </a:r>
            <a:r>
              <a:rPr lang="en-GB" altLang="en-US" sz="2000" dirty="0" smtClean="0"/>
              <a:t>: </a:t>
            </a:r>
            <a:r>
              <a:rPr lang="ka-GE" altLang="en-US" sz="2000" dirty="0" smtClean="0"/>
              <a:t>დაგეგმილი ღონისძიებები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ka-GE" altLang="en-US" sz="2000" dirty="0" smtClean="0">
                <a:solidFill>
                  <a:srgbClr val="7030A0"/>
                </a:solidFill>
              </a:rPr>
              <a:t>ჰორიზონტალური </a:t>
            </a:r>
            <a:r>
              <a:rPr lang="ka-GE" altLang="en-US" sz="2000" dirty="0">
                <a:solidFill>
                  <a:srgbClr val="7030A0"/>
                </a:solidFill>
              </a:rPr>
              <a:t>ღონისძიებები </a:t>
            </a:r>
            <a:endParaRPr lang="en-GB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4275-0DBB-4B76-BCE9-CB859D5A5E0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692696"/>
            <a:ext cx="9036496" cy="59766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H-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9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შენობებში</a:t>
            </a:r>
            <a:r>
              <a:rPr lang="ka-GE" sz="1800" b="1" dirty="0">
                <a:latin typeface="+mn-lt"/>
              </a:rPr>
              <a:t> ენერგომოხმარების </a:t>
            </a:r>
            <a:r>
              <a:rPr kumimoji="0" lang="ka-GE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დირექტივასთან </a:t>
            </a:r>
            <a:r>
              <a:rPr lang="en-GB" sz="1800" b="1" dirty="0"/>
              <a:t>EPBD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დაახლოება </a:t>
            </a:r>
            <a:r>
              <a:rPr kumimoji="0" lang="ka-GE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და შესრულება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ka-G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სტანდარტები , ნორმები  და მარკირების სქემები</a:t>
            </a:r>
            <a:r>
              <a:rPr kumimoji="0" lang="ka-GE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შენობებში 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600" dirty="0"/>
              <a:t>შენობებში </a:t>
            </a:r>
            <a:r>
              <a:rPr lang="ka-GE" sz="1600" dirty="0" smtClean="0"/>
              <a:t>ენერგომოხმა</a:t>
            </a:r>
            <a:r>
              <a:rPr lang="ka-GE" sz="1600" dirty="0"/>
              <a:t>რ</a:t>
            </a:r>
            <a:r>
              <a:rPr lang="ka-GE" sz="1600" dirty="0" smtClean="0"/>
              <a:t>ების დირექტივასთან </a:t>
            </a:r>
            <a:r>
              <a:rPr kumimoji="0" lang="ka-GE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დაახლოება</a:t>
            </a:r>
            <a:r>
              <a:rPr kumimoji="0" lang="ka-GE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და შესრულება, დირექტივა </a:t>
            </a:r>
            <a:r>
              <a:rPr kumimoji="0" lang="en-GB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(2010/31/EU)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400" dirty="0" smtClean="0"/>
              <a:t>სავალდებულო ენერგეტიკული მახასიათებლების შემუშავება  ახალი </a:t>
            </a:r>
            <a:r>
              <a:rPr kumimoji="0" lang="ka-G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და  აღსადგენი</a:t>
            </a:r>
            <a:r>
              <a:rPr kumimoji="0" lang="ka-GE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ka-G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სარეკონსტრუქციო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ka-G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შენობებისთვის</a:t>
            </a:r>
            <a:endParaRPr kumimoji="0" lang="hr-H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a-GE" sz="1400" dirty="0" smtClean="0"/>
              <a:t>გასაყიდი და გასაქირავებელი შენობების სავალდებულო ენერგოაუდიტი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600" dirty="0"/>
              <a:t>ტექ.დახმარება - გათვალსიწინებულია </a:t>
            </a:r>
            <a:r>
              <a:rPr lang="en-GB" sz="1600" dirty="0"/>
              <a:t>DANIDA</a:t>
            </a:r>
            <a:r>
              <a:rPr lang="ka-GE" sz="1600" dirty="0"/>
              <a:t>-ს მიერ დაფინანსებულ მიმდინარე პროექტში</a:t>
            </a:r>
            <a:endParaRPr lang="en-GB" sz="1600" dirty="0"/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600" dirty="0" smtClean="0"/>
              <a:t>შესაბამისი სამთავრობო უწყებების / ინფრასტრუქტურის გაძლიერება იქნება საჭირო 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600" dirty="0" smtClean="0"/>
              <a:t>4 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სრულ-შტატიანი </a:t>
            </a:r>
            <a:r>
              <a:rPr lang="en-GB" sz="1600" dirty="0" smtClean="0">
                <a:latin typeface="+mn-lt"/>
              </a:rPr>
              <a:t>(</a:t>
            </a:r>
            <a:r>
              <a:rPr lang="ka-GE" sz="1600" dirty="0" smtClean="0">
                <a:latin typeface="+mn-lt"/>
              </a:rPr>
              <a:t>სავარაუდოთ ახალი საშტატო განაკვეთი</a:t>
            </a:r>
            <a:r>
              <a:rPr lang="en-GB" sz="1600" dirty="0" smtClean="0">
                <a:latin typeface="+mn-lt"/>
              </a:rPr>
              <a:t>)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თანამშრომელი განხორციელებისთვის/მართვისთვის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რომელიც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სხვა საქმიანობებთან ერთად შეამოწმებს  და შეინახავს ენერგო აუდიტებს, დაეხმარება მუნიციპალიტეტებს ა.შ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არა-ფინანსური  კონტრიბუცია 64 მუნიციპალიტეტიდან 0,5 კაც-თვის მოცულობით 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ინსპექტირების მიზნით </a:t>
            </a:r>
          </a:p>
          <a:p>
            <a:pPr marL="742950" lvl="1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სრული დაახლოება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2019/20 წლისთვის. დანაზოგმა შესაძლებელია მიაღწიოს 40 %-ს  მრავალსართულიან საცხოვრებელ შენობებში,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50%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-ს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კ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ერძო სახლებში (</a:t>
            </a:r>
            <a:r>
              <a:rPr lang="en-GB" sz="1600" dirty="0" smtClean="0"/>
              <a:t>BAU</a:t>
            </a:r>
            <a:r>
              <a:rPr lang="ka-GE" sz="1600" dirty="0" smtClean="0"/>
              <a:t>-ს მიხედვით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მაგ: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250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კვტ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მ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ახალ კერძო სახლებში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150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კვტ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მ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ახალ მრავალ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სართულიან შენობებში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a-GE" sz="1600" b="1" dirty="0" smtClean="0"/>
              <a:t>პირველადი ენერგორესურსის დანაზოგი:  19 გვტ.სთ. 2020 წ. და  422</a:t>
            </a:r>
            <a:r>
              <a:rPr lang="en-US" sz="1600" b="1" dirty="0" smtClean="0"/>
              <a:t> </a:t>
            </a:r>
            <a:r>
              <a:rPr lang="ka-GE" sz="1600" b="1" dirty="0" smtClean="0"/>
              <a:t>გვტ.სთ. 2025წ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64" y="683097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3068"/>
                </a:solidFill>
              </a:rPr>
              <a:t>მერების</a:t>
            </a:r>
            <a:r>
              <a:rPr lang="en-US" dirty="0" smtClean="0">
                <a:solidFill>
                  <a:srgbClr val="003068"/>
                </a:solidFill>
              </a:rPr>
              <a:t> </a:t>
            </a:r>
            <a:r>
              <a:rPr lang="en-US" dirty="0" err="1" smtClean="0">
                <a:solidFill>
                  <a:srgbClr val="003068"/>
                </a:solidFill>
              </a:rPr>
              <a:t>შეთანხმებ</a:t>
            </a:r>
            <a:r>
              <a:rPr lang="ka-GE" dirty="0" smtClean="0">
                <a:solidFill>
                  <a:srgbClr val="003068"/>
                </a:solidFill>
              </a:rPr>
              <a:t>ა და მისი ევ</a:t>
            </a:r>
            <a:r>
              <a:rPr lang="en-US" dirty="0" err="1" smtClean="0">
                <a:solidFill>
                  <a:srgbClr val="003068"/>
                </a:solidFill>
              </a:rPr>
              <a:t>ოლუცია</a:t>
            </a:r>
            <a:endParaRPr lang="en-GB" dirty="0">
              <a:solidFill>
                <a:srgbClr val="00306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36" y="59916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775" y="595937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6338" y="59492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50384"/>
            <a:ext cx="19896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ენერგეოეფქტურობის პრიორიტეტული სამოქმედო გეგმა</a:t>
            </a:r>
            <a:endParaRPr lang="en-GB" sz="2000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1" y="2861877"/>
            <a:ext cx="20083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მერების შეთანხმება </a:t>
            </a:r>
            <a:endParaRPr lang="en-GB" sz="2200" dirty="0">
              <a:solidFill>
                <a:srgbClr val="003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8921" y="2700446"/>
            <a:ext cx="2169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ახალი ვალდებულებები</a:t>
            </a:r>
            <a:endParaRPr lang="en-GB" dirty="0">
              <a:solidFill>
                <a:srgbClr val="003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7544" y="5949280"/>
            <a:ext cx="8208912" cy="0"/>
          </a:xfrm>
          <a:prstGeom prst="line">
            <a:avLst/>
          </a:prstGeom>
          <a:ln w="19050">
            <a:solidFill>
              <a:srgbClr val="97B42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2130257" y="1931005"/>
            <a:ext cx="1469864" cy="769441"/>
            <a:chOff x="2517972" y="2057784"/>
            <a:chExt cx="1469864" cy="769441"/>
          </a:xfrm>
        </p:grpSpPr>
        <p:sp>
          <p:nvSpPr>
            <p:cNvPr id="12" name="Rectangle à coins arrondis 11"/>
            <p:cNvSpPr/>
            <p:nvPr/>
          </p:nvSpPr>
          <p:spPr>
            <a:xfrm rot="20881824">
              <a:off x="2517972" y="2123397"/>
              <a:ext cx="1355777" cy="686714"/>
            </a:xfrm>
            <a:prstGeom prst="roundRect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 rot="20881824">
              <a:off x="2547903" y="2057784"/>
              <a:ext cx="1439933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prstClr val="white"/>
                  </a:solidFill>
                </a:rPr>
                <a:t>-20% CO</a:t>
              </a:r>
              <a:r>
                <a:rPr lang="fr-FR" sz="2400" b="1" baseline="-25000" dirty="0" smtClean="0">
                  <a:solidFill>
                    <a:prstClr val="white"/>
                  </a:solidFill>
                </a:rPr>
                <a:t>2 </a:t>
              </a:r>
              <a:endParaRPr lang="fr-FR" sz="2000" b="1" baseline="-25000" dirty="0" smtClean="0">
                <a:solidFill>
                  <a:prstClr val="white"/>
                </a:solidFill>
              </a:endParaRPr>
            </a:p>
            <a:p>
              <a:r>
                <a:rPr lang="fr-FR" sz="2000" dirty="0" smtClean="0">
                  <a:solidFill>
                    <a:prstClr val="white"/>
                  </a:solidFill>
                </a:rPr>
                <a:t>2020</a:t>
              </a:r>
              <a:endParaRPr lang="en-GB" sz="2000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958959" y="1704535"/>
            <a:ext cx="2153451" cy="774387"/>
            <a:chOff x="6414504" y="1571701"/>
            <a:chExt cx="2153451" cy="774387"/>
          </a:xfrm>
        </p:grpSpPr>
        <p:grpSp>
          <p:nvGrpSpPr>
            <p:cNvPr id="29" name="Groupe 28"/>
            <p:cNvGrpSpPr/>
            <p:nvPr/>
          </p:nvGrpSpPr>
          <p:grpSpPr>
            <a:xfrm>
              <a:off x="6414504" y="1571701"/>
              <a:ext cx="1469864" cy="769441"/>
              <a:chOff x="2517972" y="2057784"/>
              <a:chExt cx="1469864" cy="769441"/>
            </a:xfrm>
          </p:grpSpPr>
          <p:sp>
            <p:nvSpPr>
              <p:cNvPr id="30" name="Rectangle à coins arrondis 29"/>
              <p:cNvSpPr/>
              <p:nvPr/>
            </p:nvSpPr>
            <p:spPr>
              <a:xfrm rot="20881824">
                <a:off x="2517972" y="2123397"/>
                <a:ext cx="1355777" cy="686714"/>
              </a:xfrm>
              <a:prstGeom prst="roundRect">
                <a:avLst/>
              </a:prstGeom>
              <a:solidFill>
                <a:srgbClr val="FFD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 rot="20881824">
                <a:off x="2547903" y="2057784"/>
                <a:ext cx="1439933" cy="7694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prstClr val="white"/>
                    </a:solidFill>
                  </a:rPr>
                  <a:t>-</a:t>
                </a:r>
                <a:r>
                  <a:rPr lang="ka-GE" sz="2400" b="1" dirty="0" smtClean="0">
                    <a:solidFill>
                      <a:prstClr val="white"/>
                    </a:solidFill>
                  </a:rPr>
                  <a:t>3</a:t>
                </a:r>
                <a:r>
                  <a:rPr lang="fr-FR" sz="2400" b="1" dirty="0" smtClean="0">
                    <a:solidFill>
                      <a:prstClr val="white"/>
                    </a:solidFill>
                  </a:rPr>
                  <a:t>0% CO</a:t>
                </a:r>
                <a:r>
                  <a:rPr lang="fr-FR" sz="2400" b="1" baseline="-25000" dirty="0" smtClean="0">
                    <a:solidFill>
                      <a:prstClr val="white"/>
                    </a:solidFill>
                  </a:rPr>
                  <a:t>2 </a:t>
                </a:r>
                <a:endParaRPr lang="fr-FR" sz="2000" b="1" baseline="-25000" dirty="0" smtClean="0">
                  <a:solidFill>
                    <a:prstClr val="white"/>
                  </a:solidFill>
                </a:endParaRPr>
              </a:p>
              <a:p>
                <a:r>
                  <a:rPr lang="en-US" sz="2000" dirty="0" smtClean="0">
                    <a:solidFill>
                      <a:prstClr val="white"/>
                    </a:solidFill>
                  </a:rPr>
                  <a:t>   </a:t>
                </a:r>
                <a:r>
                  <a:rPr lang="fr-FR" sz="2000" dirty="0" smtClean="0">
                    <a:solidFill>
                      <a:prstClr val="white"/>
                    </a:solidFill>
                  </a:rPr>
                  <a:t>2030</a:t>
                </a:r>
                <a:endParaRPr lang="en-GB" sz="2000" i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7519234" y="1918875"/>
              <a:ext cx="1048721" cy="427213"/>
              <a:chOff x="7055996" y="2239151"/>
              <a:chExt cx="1048721" cy="427213"/>
            </a:xfrm>
          </p:grpSpPr>
          <p:sp>
            <p:nvSpPr>
              <p:cNvPr id="33" name="Rectangle à coins arrondis 32"/>
              <p:cNvSpPr/>
              <p:nvPr/>
            </p:nvSpPr>
            <p:spPr>
              <a:xfrm rot="20881824">
                <a:off x="7055996" y="2239151"/>
                <a:ext cx="1013206" cy="427213"/>
              </a:xfrm>
              <a:prstGeom prst="roundRect">
                <a:avLst/>
              </a:prstGeom>
              <a:solidFill>
                <a:srgbClr val="97B4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881824">
                <a:off x="7057905" y="2245990"/>
                <a:ext cx="1046812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endParaRPr lang="en-GB" sz="2000" i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7" name="Picture 2" descr="X:\Intranet\1 - ACTIONS\Covenant of Mayors\COMO 3\Communication\GraphicCharter\graphic_elements\flower\dark_blue_flow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2"/>
          <a:stretch>
            <a:fillRect/>
          </a:stretch>
        </p:blipFill>
        <p:spPr bwMode="auto">
          <a:xfrm>
            <a:off x="316203" y="5137384"/>
            <a:ext cx="917283" cy="7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4395480" y="4725272"/>
            <a:ext cx="2583441" cy="1152000"/>
            <a:chOff x="3717802" y="4706782"/>
            <a:chExt cx="2583441" cy="1152000"/>
          </a:xfrm>
        </p:grpSpPr>
        <p:pic>
          <p:nvPicPr>
            <p:cNvPr id="1026" name="Picture 2" descr="X:\Intranet\1 - ACTIONS\Covenant of Mayors\COMO 3\Communication\GraphicCharter\graphic_elements\flower\turquoise_flower - Cop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802" y="4707837"/>
              <a:ext cx="465377" cy="47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X:\Intranet\1 - ACTIONS\Covenant of Mayors\COMO 3\Communication\GraphicCharter\graphic_elements\flower\dark_blue_flow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22"/>
            <a:stretch>
              <a:fillRect/>
            </a:stretch>
          </p:blipFill>
          <p:spPr bwMode="auto">
            <a:xfrm>
              <a:off x="4933126" y="4706782"/>
              <a:ext cx="1368117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1987768" y="4056153"/>
            <a:ext cx="1368117" cy="1863070"/>
            <a:chOff x="3189800" y="4379234"/>
            <a:chExt cx="1368117" cy="1863070"/>
          </a:xfrm>
        </p:grpSpPr>
        <p:pic>
          <p:nvPicPr>
            <p:cNvPr id="10" name="Picture 3" descr="X:\Intranet\1 - ACTIONS\Covenant of Mayors\COMO 3\Communication\GraphicCharter\graphic_elements\flower\dark_blue_flower - Copie - Copi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617" y="4379234"/>
              <a:ext cx="527241" cy="74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X:\Intranet\1 - ACTIONS\Covenant of Mayors\COMO 3\Communication\GraphicCharter\graphic_elements\flower\dark_blue_flow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22"/>
            <a:stretch>
              <a:fillRect/>
            </a:stretch>
          </p:blipFill>
          <p:spPr bwMode="auto">
            <a:xfrm>
              <a:off x="3189800" y="5090304"/>
              <a:ext cx="1368117" cy="11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7573789" y="3474838"/>
            <a:ext cx="1441202" cy="2453468"/>
            <a:chOff x="6342106" y="3423749"/>
            <a:chExt cx="1441202" cy="2453468"/>
          </a:xfrm>
        </p:grpSpPr>
        <p:grpSp>
          <p:nvGrpSpPr>
            <p:cNvPr id="19" name="Groupe 18"/>
            <p:cNvGrpSpPr/>
            <p:nvPr/>
          </p:nvGrpSpPr>
          <p:grpSpPr>
            <a:xfrm>
              <a:off x="6342106" y="3423749"/>
              <a:ext cx="1441202" cy="2453468"/>
              <a:chOff x="6342106" y="3423749"/>
              <a:chExt cx="1441202" cy="2453468"/>
            </a:xfrm>
          </p:grpSpPr>
          <p:pic>
            <p:nvPicPr>
              <p:cNvPr id="3" name="Picture 2" descr="X:\Intranet\1 - ACTIONS\Covenant of Mayors\COMO 3\Communication\GraphicCharter\graphic_elements\flower\dark_blue_flowe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106" y="3423749"/>
                <a:ext cx="1412517" cy="2453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X:\Intranet\1 - ACTIONS\Covenant of Mayors\COMO 3\Communication\GraphicCharter\graphic_elements\flower\turquoise_flower - Copi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2571" y="3918784"/>
                <a:ext cx="770737" cy="782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9" name="Picture 5" descr="X:\Intranet\1 - ACTIONS\Covenant of Mayors\COMO 3\Communication\GraphicCharter\graphic_elements\big_petal\big_petal_yello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005064"/>
              <a:ext cx="177129" cy="158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5360465" y="3055050"/>
            <a:ext cx="216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მერები</a:t>
            </a:r>
            <a:r>
              <a:rPr lang="en-US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ადაპტაციისთვის</a:t>
            </a:r>
            <a:r>
              <a:rPr lang="en-US" dirty="0" smtClean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97B4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5710196" y="59916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7B4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220130" y="2947568"/>
            <a:ext cx="1724076" cy="527611"/>
            <a:chOff x="3854587" y="3071879"/>
            <a:chExt cx="1610728" cy="527611"/>
          </a:xfrm>
        </p:grpSpPr>
        <p:sp>
          <p:nvSpPr>
            <p:cNvPr id="39" name="Rectangle à coins arrondis 38"/>
            <p:cNvSpPr/>
            <p:nvPr/>
          </p:nvSpPr>
          <p:spPr>
            <a:xfrm rot="20881824">
              <a:off x="3940294" y="3172277"/>
              <a:ext cx="1013206" cy="427213"/>
            </a:xfrm>
            <a:prstGeom prst="roundRect">
              <a:avLst/>
            </a:prstGeom>
            <a:solidFill>
              <a:srgbClr val="97B4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 rot="20881824">
              <a:off x="3854587" y="3071879"/>
              <a:ext cx="161072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ადაპტაცია</a:t>
              </a:r>
              <a:endParaRPr lang="en-GB" sz="2000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42" name="Picture 2" descr="X:\Intranet\1 - ACTIONS\Covenant of Mayors\COMO 3\Communication\GraphicCharter\graphic_elements\flower\dark_blue_flow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2"/>
          <a:stretch>
            <a:fillRect/>
          </a:stretch>
        </p:blipFill>
        <p:spPr bwMode="auto">
          <a:xfrm>
            <a:off x="3936839" y="5156932"/>
            <a:ext cx="917283" cy="7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6"/>
          <p:cNvSpPr txBox="1"/>
          <p:nvPr/>
        </p:nvSpPr>
        <p:spPr>
          <a:xfrm>
            <a:off x="3779912" y="599167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GB" sz="2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" descr="X:\Intranet\1 - ACTIONS\Covenant of Mayors\COMO 3\Communication\GraphicCharter\graphic_elements\flower\turquoise_flower - Copi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92" y="4165777"/>
            <a:ext cx="574368" cy="5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X:\Intranet\1 - ACTIONS\Covenant of Mayors\COMO 3\Communication\GraphicCharter\graphic_elements\flower\dark_blue_flower - Copie - Copi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5" y="4664764"/>
            <a:ext cx="377161" cy="5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575124" y="3657600"/>
            <a:ext cx="203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მერების </a:t>
            </a:r>
            <a:r>
              <a:rPr lang="en-US" b="1" dirty="0" err="1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შეთანხმება</a:t>
            </a:r>
            <a:r>
              <a:rPr lang="en-US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ა</a:t>
            </a:r>
            <a:r>
              <a:rPr lang="ka-GE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ღ</a:t>
            </a:r>
            <a:r>
              <a:rPr lang="en-US" b="1" dirty="0" err="1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მოსავლეთით</a:t>
            </a:r>
            <a:endParaRPr lang="en-US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52" y="6381750"/>
            <a:ext cx="257148" cy="365125"/>
          </a:xfrm>
          <a:prstGeom prst="rect">
            <a:avLst/>
          </a:prstGeom>
          <a:noFill/>
          <a:ln>
            <a:miter lim="800000"/>
          </a:ln>
        </p:spPr>
        <p:txBody>
          <a:bodyPr wrap="square" numCol="1" anchorCtr="0" compatLnSpc="1"/>
          <a:lstStyle/>
          <a:p>
            <a:fld id="{16F0E5D3-BEFA-464E-8629-B11649DB73A3}" type="slidenum">
              <a:rPr lang="en-GB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itle 1"/>
          <p:cNvSpPr txBox="1"/>
          <p:nvPr/>
        </p:nvSpPr>
        <p:spPr bwMode="auto">
          <a:xfrm>
            <a:off x="900113" y="2214563"/>
            <a:ext cx="8243887" cy="785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en-GB" altLang="en-US" sz="2500" b="1" dirty="0">
              <a:solidFill>
                <a:srgbClr val="4A9E2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42844" y="1857364"/>
          <a:ext cx="5072404" cy="3137988"/>
        </p:xfrm>
        <a:graphic>
          <a:graphicData uri="http://schemas.openxmlformats.org/drawingml/2006/table">
            <a:tbl>
              <a:tblPr/>
              <a:tblGrid>
                <a:gridCol w="1500505"/>
                <a:gridCol w="1143008"/>
                <a:gridCol w="1571636"/>
                <a:gridCol w="357190"/>
                <a:gridCol w="272958"/>
                <a:gridCol w="227107"/>
              </a:tblGrid>
              <a:tr h="2327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ხელმომწერი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მოსახლეობა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მიერთება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სტატუსი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თბილისი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1.100.000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 მარტი, 2010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FFC000"/>
                        </a:solidFill>
                        <a:latin typeface="Wingdings" panose="0500000000000000000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Wingdings" panose="0500000000000000000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2. რუსთავი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120.800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 მაისი 2011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3. ქუთაისი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 ივლისი 2011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ბათუმი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170.000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15ივლისი 2011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16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5. გორი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50.400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16ივლისი 2012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6. ზუგდიდი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 აგვისტო  20 13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 თელავი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21.800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24 მარტი 2014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8. ახალციხე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19.200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31ოქტომბერი 2014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9. თიანეთი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 იანვარი 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10. თელავის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 თემი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70.900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 იანვარი 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11. ყაზბეგი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4.900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27თებერვალი 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12. ბოლნისი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76.600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16 მარტი 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13. მცხეთა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7.800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11 მაისი 2015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70C0"/>
                          </a:solidFill>
                          <a:latin typeface="Wingdings" panose="0500000000000000000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300" b="1" i="0" u="none" strike="noStrike" dirty="0" smtClean="0">
                          <a:solidFill>
                            <a:srgbClr val="FFC000"/>
                          </a:solidFill>
                          <a:latin typeface="Wingdings" panose="05000000000000000000"/>
                        </a:rPr>
                        <a:t>3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" name="Title 1"/>
          <p:cNvSpPr txBox="1"/>
          <p:nvPr/>
        </p:nvSpPr>
        <p:spPr bwMode="auto">
          <a:xfrm>
            <a:off x="4500562" y="5429264"/>
            <a:ext cx="4643438" cy="285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endParaRPr lang="en-US" altLang="en-US" sz="1300" b="1" dirty="0" smtClean="0">
              <a:solidFill>
                <a:srgbClr val="4A9E2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  <a:p>
            <a:pPr>
              <a:defRPr/>
            </a:pPr>
            <a:r>
              <a:rPr lang="en-US" altLang="en-US" sz="1300" b="1" dirty="0" smtClean="0">
                <a:solidFill>
                  <a:srgbClr val="4A9E2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მდგრადი ენერგეტიკის  სამოქმედო გეგმა დამტკიცებულია</a:t>
            </a:r>
            <a:endParaRPr lang="en-US" altLang="en-US" sz="1300" b="1" dirty="0">
              <a:solidFill>
                <a:srgbClr val="4A9E2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  <a:p>
            <a:pPr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</p:txBody>
      </p:sp>
      <p:sp>
        <p:nvSpPr>
          <p:cNvPr id="114" name="Title 1"/>
          <p:cNvSpPr txBox="1"/>
          <p:nvPr/>
        </p:nvSpPr>
        <p:spPr bwMode="auto">
          <a:xfrm>
            <a:off x="4714876" y="5715016"/>
            <a:ext cx="4429124" cy="357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altLang="en-US" sz="1300" b="1" dirty="0" smtClean="0">
                <a:solidFill>
                  <a:srgbClr val="00306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მდგრადი ენერგეტიკის სამოქმედო გეგმა წარდგენილია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</p:txBody>
      </p:sp>
      <p:sp>
        <p:nvSpPr>
          <p:cNvPr id="30" name="Title 1"/>
          <p:cNvSpPr txBox="1"/>
          <p:nvPr/>
        </p:nvSpPr>
        <p:spPr bwMode="auto">
          <a:xfrm>
            <a:off x="571472" y="428604"/>
            <a:ext cx="7143800" cy="785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alt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მერების შეთანხმების სტატისტიკა</a:t>
            </a:r>
          </a:p>
          <a:p>
            <a:pPr algn="ctr" eaLnBrk="0" hangingPunct="0"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საქართველო</a:t>
            </a:r>
            <a:endParaRPr lang="en-GB" alt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429256" y="1857364"/>
          <a:ext cx="3505200" cy="2786085"/>
        </p:xfrm>
        <a:graphic>
          <a:graphicData uri="http://schemas.openxmlformats.org/drawingml/2006/table">
            <a:tbl>
              <a:tblPr/>
              <a:tblGrid>
                <a:gridCol w="1358900"/>
                <a:gridCol w="1435100"/>
                <a:gridCol w="711200"/>
              </a:tblGrid>
              <a:tr h="3638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ხელმომწერი</a:t>
                      </a: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       CO2-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ის</a:t>
                      </a: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შემცირების</a:t>
                      </a: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მიზანი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სტატუსი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246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1. </a:t>
                      </a: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თბილისი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25%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რუსთავი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24%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3.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ქუთაისი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23%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4.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ბათუმი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22%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5.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გორი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27%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6.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ზუგდიდი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24%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7.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თელავი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20%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8. </a:t>
                      </a:r>
                      <a:r>
                        <a:rPr lang="en-US" sz="1100" b="1">
                          <a:latin typeface="Sylfaen" panose="010A0502050306030303"/>
                          <a:ea typeface="Calibri" panose="020F0502020204030204"/>
                          <a:cs typeface="Sylfaen" panose="010A0502050306030303"/>
                        </a:rPr>
                        <a:t>ახალციხე</a:t>
                      </a:r>
                      <a:r>
                        <a:rPr lang="en-US" sz="110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21%</a:t>
                      </a:r>
                      <a:r>
                        <a:rPr lang="en-US" sz="1100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9. </a:t>
                      </a: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თელავის თემი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21%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7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Cambria" panose="02040503050406030204"/>
                          <a:ea typeface="Calibri" panose="020F0502020204030204"/>
                          <a:cs typeface="Times New Roman" panose="02020603050405020304"/>
                        </a:rPr>
                        <a:t>10</a:t>
                      </a: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. ბოლნისი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20%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1154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11. მცხეთა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Sylfaen" panose="010A0502050306030303"/>
                          <a:ea typeface="Calibri" panose="020F0502020204030204"/>
                          <a:cs typeface="Times New Roman" panose="02020603050405020304"/>
                        </a:rPr>
                        <a:t>37%</a:t>
                      </a:r>
                      <a:endParaRPr lang="en-US" sz="1100" dirty="0">
                        <a:latin typeface="Cambria" panose="02040503050406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endParaRPr lang="en-US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2214554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966" y="242886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2643182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2857496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314324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966" y="3286124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442913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966" y="4214818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4000504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28" y="3786190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8" descr="Sustainable Energy Action Plan submit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3571876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itle 1"/>
          <p:cNvSpPr txBox="1"/>
          <p:nvPr/>
        </p:nvSpPr>
        <p:spPr bwMode="auto">
          <a:xfrm>
            <a:off x="857224" y="5214950"/>
            <a:ext cx="2643206" cy="857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en-GB" altLang="en-US" sz="1300" b="1" dirty="0">
              <a:solidFill>
                <a:srgbClr val="1F497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  <a:p>
            <a:pPr eaLnBrk="0" hangingPunct="0">
              <a:buFont typeface="Wingdings" panose="05000000000000000000" pitchFamily="2" charset="2"/>
              <a:buChar char="?"/>
              <a:defRPr/>
            </a:pPr>
            <a:r>
              <a:rPr lang="en-GB" altLang="en-US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- </a:t>
            </a:r>
            <a:r>
              <a:rPr lang="en-US" altLang="en-US" sz="1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ნაბიჯი </a:t>
            </a:r>
            <a:r>
              <a:rPr lang="en-GB" altLang="en-US" sz="1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1</a:t>
            </a:r>
            <a:r>
              <a:rPr lang="en-GB" altLang="en-US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: </a:t>
            </a:r>
            <a:r>
              <a:rPr lang="en-US" altLang="en-US" sz="1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ხელმოწერა</a:t>
            </a:r>
            <a:endParaRPr lang="en-GB" altLang="en-US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  <a:p>
            <a:pPr eaLnBrk="0" hangingPunct="0">
              <a:buFont typeface="Wingdings" panose="05000000000000000000" pitchFamily="2" charset="2"/>
              <a:buChar char="3"/>
              <a:defRPr/>
            </a:pPr>
            <a:r>
              <a:rPr lang="en-GB" altLang="en-US" sz="13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- </a:t>
            </a:r>
            <a:r>
              <a:rPr lang="en-US" altLang="en-US" sz="13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მესგ </a:t>
            </a:r>
            <a:r>
              <a:rPr lang="en-GB" altLang="en-US" sz="13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2</a:t>
            </a:r>
            <a:r>
              <a:rPr lang="en-GB" altLang="en-US" sz="13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: </a:t>
            </a:r>
            <a:r>
              <a:rPr lang="en-US" altLang="en-US" sz="13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/>
              </a:rPr>
              <a:t>მესგ წარდგენა</a:t>
            </a:r>
            <a:endParaRPr lang="en-GB" altLang="en-US" sz="13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Wingdings" panose="05000000000000000000"/>
            </a:endParaRPr>
          </a:p>
          <a:p>
            <a:pPr eaLnBrk="0" hangingPunct="0">
              <a:defRPr/>
            </a:pPr>
            <a:endParaRPr lang="en-GB" altLang="en-US" sz="1800" dirty="0">
              <a:solidFill>
                <a:srgbClr val="1F497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1059" y="2214554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7" descr="Sustainable Energy Action Plans eligi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4787" y="222114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527" t="19072" r="28455" b="11073"/>
          <a:stretch>
            <a:fillRect/>
          </a:stretch>
        </p:blipFill>
        <p:spPr bwMode="auto">
          <a:xfrm>
            <a:off x="142844" y="142852"/>
            <a:ext cx="4357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9738" t="20234" r="31951" b="18299"/>
          <a:stretch>
            <a:fillRect/>
          </a:stretch>
        </p:blipFill>
        <p:spPr bwMode="auto">
          <a:xfrm>
            <a:off x="4643438" y="214290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5214950"/>
            <a:ext cx="864399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7864" y="692696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2132856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864" y="3212976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47864" y="4221088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68344" y="699845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68344" y="2326010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68344" y="3284984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68344" y="4293096"/>
            <a:ext cx="864096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696744" cy="648072"/>
          </a:xfrm>
        </p:spPr>
        <p:txBody>
          <a:bodyPr/>
          <a:lstStyle/>
          <a:p>
            <a:r>
              <a:rPr lang="ka-GE" sz="1600" b="1" dirty="0" smtClean="0"/>
              <a:t>შენობების ენერგომოხმარების აღრიცხვა და საინფომაციო ბაზები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6456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ბაზაში შეყვანილი შენობების ჯამური წლიური ენერგოგადასახადი   </a:t>
            </a:r>
            <a:r>
              <a:rPr lang="ka-GE" dirty="0" smtClean="0"/>
              <a:t>7,088,019.00 </a:t>
            </a:r>
            <a:r>
              <a:rPr lang="ka-GE" dirty="0" smtClean="0"/>
              <a:t>ლ.</a:t>
            </a:r>
          </a:p>
          <a:p>
            <a:r>
              <a:rPr lang="ka-GE" dirty="0" smtClean="0"/>
              <a:t>საშუალო წლიური ენერგოგადასახადი ერთ შენობაზე                           </a:t>
            </a:r>
            <a:r>
              <a:rPr lang="en-US" dirty="0" smtClean="0"/>
              <a:t>42,699</a:t>
            </a:r>
            <a:r>
              <a:rPr lang="ka-GE" dirty="0"/>
              <a:t>.</a:t>
            </a:r>
            <a:r>
              <a:rPr lang="ka-GE" dirty="0" smtClean="0"/>
              <a:t>00</a:t>
            </a:r>
            <a:r>
              <a:rPr lang="en-US" dirty="0" smtClean="0"/>
              <a:t> </a:t>
            </a:r>
            <a:r>
              <a:rPr lang="ka-GE" dirty="0" smtClean="0"/>
              <a:t>ლარი</a:t>
            </a:r>
          </a:p>
          <a:p>
            <a:r>
              <a:rPr lang="ka-GE" dirty="0" smtClean="0"/>
              <a:t>მინიმალური წლიური გადასახადი ერთ შენიობაზე            </a:t>
            </a:r>
            <a:r>
              <a:rPr lang="en-US" dirty="0" smtClean="0"/>
              <a:t>                        2</a:t>
            </a:r>
            <a:r>
              <a:rPr lang="ka-GE" dirty="0" smtClean="0"/>
              <a:t>,</a:t>
            </a:r>
            <a:r>
              <a:rPr lang="en-US" dirty="0" smtClean="0"/>
              <a:t>100</a:t>
            </a:r>
            <a:r>
              <a:rPr lang="ka-GE" dirty="0" smtClean="0"/>
              <a:t>.00</a:t>
            </a:r>
            <a:r>
              <a:rPr lang="ka-GE" dirty="0"/>
              <a:t> </a:t>
            </a:r>
            <a:r>
              <a:rPr lang="ka-GE" dirty="0" smtClean="0"/>
              <a:t>ლარი</a:t>
            </a:r>
            <a:endParaRPr lang="en-US" dirty="0" smtClean="0"/>
          </a:p>
          <a:p>
            <a:r>
              <a:rPr lang="ka-GE" dirty="0" smtClean="0"/>
              <a:t>მაქსიმალური წლიყრი </a:t>
            </a:r>
            <a:r>
              <a:rPr lang="ka-GE" dirty="0" smtClean="0"/>
              <a:t>გადასახადი ერთ შენობაზე  </a:t>
            </a:r>
            <a:r>
              <a:rPr lang="en-US" smtClean="0"/>
              <a:t>                                   </a:t>
            </a:r>
            <a:r>
              <a:rPr lang="en-US" dirty="0" smtClean="0"/>
              <a:t>98</a:t>
            </a:r>
            <a:r>
              <a:rPr lang="ka-GE" dirty="0" smtClean="0"/>
              <a:t>,</a:t>
            </a:r>
            <a:r>
              <a:rPr lang="en-US" dirty="0" smtClean="0"/>
              <a:t>197</a:t>
            </a:r>
            <a:r>
              <a:rPr lang="ka-GE" dirty="0" smtClean="0"/>
              <a:t>.</a:t>
            </a:r>
            <a:r>
              <a:rPr lang="ka-GE" dirty="0" smtClean="0"/>
              <a:t>00 ლარი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181"/>
              </p:ext>
            </p:extLst>
          </p:nvPr>
        </p:nvGraphicFramePr>
        <p:xfrm>
          <a:off x="179512" y="1700807"/>
          <a:ext cx="8640960" cy="36256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4662"/>
                <a:gridCol w="2160240"/>
                <a:gridCol w="3086058"/>
              </a:tblGrid>
              <a:tr h="1167937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შენობის ტიპი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რაოდენობა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კუთრი ენერგომომხმარება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3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u="none" kern="1200" dirty="0" smtClean="0">
                          <a:effectLst/>
                        </a:rPr>
                        <a:t>pcs.</a:t>
                      </a:r>
                      <a:endParaRPr lang="en-GB" sz="1200" i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u="none" smtClean="0">
                          <a:effectLst/>
                        </a:rPr>
                        <a:t>kWh/m</a:t>
                      </a:r>
                      <a:r>
                        <a:rPr lang="en-US" sz="1200" u="none" baseline="30000" smtClean="0">
                          <a:effectLst/>
                        </a:rPr>
                        <a:t>2</a:t>
                      </a:r>
                      <a:endParaRPr lang="en-GB" sz="1200" i="1" u="none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>
                          <a:effectLst/>
                        </a:rPr>
                        <a:t>ადმინისტრაციული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253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</a:tr>
              <a:tr h="40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>
                          <a:effectLst/>
                        </a:rPr>
                        <a:t>საბავშვო ბაღი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dirty="0" smtClean="0"/>
                        <a:t>158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smtClean="0"/>
                        <a:t>200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</a:tr>
              <a:tr h="405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 smtClean="0">
                          <a:effectLst/>
                        </a:rPr>
                        <a:t>სპორტული</a:t>
                      </a:r>
                      <a:r>
                        <a:rPr lang="ka-GE" sz="1200" baseline="0" dirty="0" smtClean="0">
                          <a:effectLst/>
                        </a:rPr>
                        <a:t> სკოლა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200" smtClean="0"/>
                        <a:t>3</a:t>
                      </a:r>
                      <a:endParaRPr lang="ka-GE" sz="12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</a:tr>
              <a:tr h="4298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მუზეუმი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</a:t>
                      </a:r>
                      <a:endParaRPr lang="ka-GE" sz="12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</a:tr>
              <a:tr h="4298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a-GE" sz="1200" kern="1200" dirty="0" smtClean="0">
                          <a:effectLst/>
                        </a:rPr>
                        <a:t>ბიბლიოთეკა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</a:t>
                      </a:r>
                      <a:endParaRPr lang="ka-GE" sz="12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</a:t>
                      </a:r>
                      <a:endParaRPr lang="ka-GE" sz="12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48872" cy="720080"/>
          </a:xfrm>
        </p:spPr>
        <p:txBody>
          <a:bodyPr>
            <a:normAutofit/>
          </a:bodyPr>
          <a:lstStyle/>
          <a:p>
            <a:r>
              <a:rPr lang="ka-GE" sz="1600" dirty="0" smtClean="0"/>
              <a:t>საშუალო კუთრი ენერგო მოხმარება  თბილისში შესწავლილი შენობებისთვის 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046"/>
            <a:ext cx="6381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969</Words>
  <Application>Microsoft Office PowerPoint</Application>
  <PresentationFormat>On-screen Show (4:3)</PresentationFormat>
  <Paragraphs>331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Thème Office</vt:lpstr>
      <vt:lpstr>Conception personnalisée</vt:lpstr>
      <vt:lpstr>1_Conception personnalisée</vt:lpstr>
      <vt:lpstr>PowerPoint Presentation</vt:lpstr>
      <vt:lpstr>ეეესგ (NEEAP) ჰორიზონტალური ღონისძიებები</vt:lpstr>
      <vt:lpstr>PowerPoint Presentation</vt:lpstr>
      <vt:lpstr>NEEAP: დაგეგმილი ღონისძიებები ჰორიზონტალური ღონისძიებები </vt:lpstr>
      <vt:lpstr>მერების შეთანხმება და მისი ევოლუცია</vt:lpstr>
      <vt:lpstr>PowerPoint Presentation</vt:lpstr>
      <vt:lpstr>PowerPoint Presentation</vt:lpstr>
      <vt:lpstr>შენობების ენერგომოხმარების აღრიცხვა და საინფომაციო ბაზები</vt:lpstr>
      <vt:lpstr>საშუალო კუთრი ენერგო მოხმარება  თბილისში შესწავლილი შენობებისთვის </vt:lpstr>
      <vt:lpstr>PowerPoint Presentation</vt:lpstr>
      <vt:lpstr>საბავშვო ბაღების შენობების ენერგომახასიათებლების აგრეგირებული ცხრილი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 Cappelletti</dc:creator>
  <cp:lastModifiedBy>George Abulashvili</cp:lastModifiedBy>
  <cp:revision>324</cp:revision>
  <cp:lastPrinted>2016-06-09T09:01:00Z</cp:lastPrinted>
  <dcterms:created xsi:type="dcterms:W3CDTF">2016-02-24T11:59:00Z</dcterms:created>
  <dcterms:modified xsi:type="dcterms:W3CDTF">2017-03-24T12:18:35Z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1033-10.2.0.5804</vt:lpwstr>
  </property>
</Properties>
</file>