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88" r:id="rId3"/>
    <p:sldMasterId id="2147483705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3" r:id="rId6"/>
    <p:sldId id="265" r:id="rId7"/>
    <p:sldId id="270" r:id="rId8"/>
    <p:sldId id="271" r:id="rId9"/>
    <p:sldId id="266" r:id="rId10"/>
    <p:sldId id="272" r:id="rId11"/>
    <p:sldId id="274" r:id="rId12"/>
    <p:sldId id="275" r:id="rId13"/>
    <p:sldId id="267" r:id="rId14"/>
    <p:sldId id="276" r:id="rId15"/>
    <p:sldId id="277" r:id="rId16"/>
    <p:sldId id="278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ACA6"/>
    <a:srgbClr val="04A8A6"/>
    <a:srgbClr val="5F5F5F"/>
    <a:srgbClr val="F1F1F4"/>
    <a:srgbClr val="07A9A4"/>
    <a:srgbClr val="3B9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3" autoAdjust="0"/>
    <p:restoredTop sz="92946"/>
  </p:normalViewPr>
  <p:slideViewPr>
    <p:cSldViewPr snapToGrid="0" snapToObjects="1">
      <p:cViewPr varScale="1">
        <p:scale>
          <a:sx n="84" d="100"/>
          <a:sy n="84" d="100"/>
        </p:scale>
        <p:origin x="96" y="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39A68-C6AB-4CDC-AA2B-FC34F75C0F02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3C5AA-5A8C-41E4-B917-A02E04D103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77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4DB22-6419-FF4A-A3B4-423CB95807D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6DB3A-18E9-A74D-B5FD-248740AD4ED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92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"/>
          <p:cNvSpPr>
            <a:spLocks noGrp="1"/>
          </p:cNvSpPr>
          <p:nvPr>
            <p:ph sz="half" idx="10"/>
          </p:nvPr>
        </p:nvSpPr>
        <p:spPr>
          <a:xfrm>
            <a:off x="3145132" y="1165608"/>
            <a:ext cx="2853732" cy="3748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8" name="Объект 3"/>
          <p:cNvSpPr>
            <a:spLocks noGrp="1"/>
          </p:cNvSpPr>
          <p:nvPr>
            <p:ph sz="half" idx="11"/>
          </p:nvPr>
        </p:nvSpPr>
        <p:spPr>
          <a:xfrm>
            <a:off x="6151264" y="1172707"/>
            <a:ext cx="2853732" cy="3748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9" name="Объект 3"/>
          <p:cNvSpPr>
            <a:spLocks noGrp="1"/>
          </p:cNvSpPr>
          <p:nvPr>
            <p:ph sz="half" idx="2"/>
          </p:nvPr>
        </p:nvSpPr>
        <p:spPr>
          <a:xfrm>
            <a:off x="110532" y="1165609"/>
            <a:ext cx="2853732" cy="3748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4"/>
          </p:nvPr>
        </p:nvSpPr>
        <p:spPr>
          <a:xfrm>
            <a:off x="0" y="5976136"/>
            <a:ext cx="9144000" cy="4754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201436"/>
            <a:ext cx="9144000" cy="77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485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4535831" y="1723607"/>
            <a:ext cx="36000" cy="4680000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/>
          <p:cNvSpPr>
            <a:spLocks noGrp="1"/>
          </p:cNvSpPr>
          <p:nvPr>
            <p:ph sz="half" idx="12"/>
          </p:nvPr>
        </p:nvSpPr>
        <p:spPr>
          <a:xfrm>
            <a:off x="590836" y="2791752"/>
            <a:ext cx="3827415" cy="3582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Объект 2"/>
          <p:cNvSpPr>
            <a:spLocks noGrp="1"/>
          </p:cNvSpPr>
          <p:nvPr>
            <p:ph sz="half" idx="13"/>
          </p:nvPr>
        </p:nvSpPr>
        <p:spPr>
          <a:xfrm>
            <a:off x="4701473" y="2791752"/>
            <a:ext cx="3846691" cy="3582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4"/>
          </p:nvPr>
        </p:nvSpPr>
        <p:spPr>
          <a:xfrm>
            <a:off x="590836" y="1723607"/>
            <a:ext cx="3827415" cy="971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Объект 2"/>
          <p:cNvSpPr>
            <a:spLocks noGrp="1"/>
          </p:cNvSpPr>
          <p:nvPr>
            <p:ph sz="half" idx="15"/>
          </p:nvPr>
        </p:nvSpPr>
        <p:spPr>
          <a:xfrm>
            <a:off x="4701473" y="1731699"/>
            <a:ext cx="3846691" cy="971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6" hasCustomPrompt="1"/>
          </p:nvPr>
        </p:nvSpPr>
        <p:spPr>
          <a:xfrm>
            <a:off x="576000" y="860713"/>
            <a:ext cx="5897628" cy="6505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500" b="1" dirty="0">
                <a:solidFill>
                  <a:srgbClr val="5F5F5F"/>
                </a:solidFill>
                <a:latin typeface="Bliss Pro" pitchFamily="50" charset="0"/>
              </a:rPr>
              <a:t>Текст подзаголовка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76000" y="302362"/>
            <a:ext cx="5897628" cy="558350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8239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5935753" y="1731699"/>
            <a:ext cx="36000" cy="4680000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/>
          <p:cNvSpPr>
            <a:spLocks noGrp="1"/>
          </p:cNvSpPr>
          <p:nvPr>
            <p:ph sz="half" idx="12"/>
          </p:nvPr>
        </p:nvSpPr>
        <p:spPr>
          <a:xfrm>
            <a:off x="590837" y="2791752"/>
            <a:ext cx="2448000" cy="3582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Объект 2"/>
          <p:cNvSpPr>
            <a:spLocks noGrp="1"/>
          </p:cNvSpPr>
          <p:nvPr>
            <p:ph sz="half" idx="13"/>
          </p:nvPr>
        </p:nvSpPr>
        <p:spPr>
          <a:xfrm>
            <a:off x="6093302" y="2791752"/>
            <a:ext cx="2448000" cy="3582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4"/>
          </p:nvPr>
        </p:nvSpPr>
        <p:spPr>
          <a:xfrm>
            <a:off x="590835" y="1723607"/>
            <a:ext cx="2448000" cy="971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Объект 2"/>
          <p:cNvSpPr>
            <a:spLocks noGrp="1"/>
          </p:cNvSpPr>
          <p:nvPr>
            <p:ph sz="half" idx="15"/>
          </p:nvPr>
        </p:nvSpPr>
        <p:spPr>
          <a:xfrm>
            <a:off x="6093302" y="1723607"/>
            <a:ext cx="2448000" cy="971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Объект 2"/>
          <p:cNvSpPr>
            <a:spLocks noGrp="1"/>
          </p:cNvSpPr>
          <p:nvPr>
            <p:ph sz="half" idx="16"/>
          </p:nvPr>
        </p:nvSpPr>
        <p:spPr>
          <a:xfrm>
            <a:off x="3342069" y="2791752"/>
            <a:ext cx="2448000" cy="3582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Объект 2"/>
          <p:cNvSpPr>
            <a:spLocks noGrp="1"/>
          </p:cNvSpPr>
          <p:nvPr>
            <p:ph sz="half" idx="17"/>
          </p:nvPr>
        </p:nvSpPr>
        <p:spPr>
          <a:xfrm>
            <a:off x="3342068" y="1723607"/>
            <a:ext cx="2448000" cy="971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175020" y="1731699"/>
            <a:ext cx="36000" cy="4680000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76000" y="860713"/>
            <a:ext cx="5897628" cy="6505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500" b="1" dirty="0">
                <a:solidFill>
                  <a:srgbClr val="5F5F5F"/>
                </a:solidFill>
                <a:latin typeface="Bliss Pro" pitchFamily="50" charset="0"/>
              </a:rPr>
              <a:t>Текст подзаголовка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576000" y="302362"/>
            <a:ext cx="5897628" cy="558350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3470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1088813" y="1602794"/>
            <a:ext cx="45719" cy="417776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2"/>
          <p:cNvSpPr>
            <a:spLocks noGrp="1"/>
          </p:cNvSpPr>
          <p:nvPr>
            <p:ph sz="half" idx="13"/>
          </p:nvPr>
        </p:nvSpPr>
        <p:spPr>
          <a:xfrm>
            <a:off x="1264072" y="1605626"/>
            <a:ext cx="7386478" cy="680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4" hasCustomPrompt="1"/>
          </p:nvPr>
        </p:nvSpPr>
        <p:spPr>
          <a:xfrm>
            <a:off x="590835" y="1616928"/>
            <a:ext cx="501590" cy="3722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117136" y="2509738"/>
            <a:ext cx="45719" cy="417776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2"/>
          <p:cNvSpPr>
            <a:spLocks noGrp="1"/>
          </p:cNvSpPr>
          <p:nvPr>
            <p:ph sz="half" idx="15"/>
          </p:nvPr>
        </p:nvSpPr>
        <p:spPr>
          <a:xfrm>
            <a:off x="1264072" y="2514311"/>
            <a:ext cx="7386478" cy="680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Объект 2"/>
          <p:cNvSpPr>
            <a:spLocks noGrp="1"/>
          </p:cNvSpPr>
          <p:nvPr>
            <p:ph sz="half" idx="16" hasCustomPrompt="1"/>
          </p:nvPr>
        </p:nvSpPr>
        <p:spPr>
          <a:xfrm>
            <a:off x="619158" y="2523872"/>
            <a:ext cx="501590" cy="3722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136383" y="3416354"/>
            <a:ext cx="45719" cy="417776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бъект 2"/>
          <p:cNvSpPr>
            <a:spLocks noGrp="1"/>
          </p:cNvSpPr>
          <p:nvPr>
            <p:ph sz="half" idx="17"/>
          </p:nvPr>
        </p:nvSpPr>
        <p:spPr>
          <a:xfrm>
            <a:off x="1264072" y="3422996"/>
            <a:ext cx="7386478" cy="680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Объект 2"/>
          <p:cNvSpPr>
            <a:spLocks noGrp="1"/>
          </p:cNvSpPr>
          <p:nvPr>
            <p:ph sz="half" idx="18" hasCustomPrompt="1"/>
          </p:nvPr>
        </p:nvSpPr>
        <p:spPr>
          <a:xfrm>
            <a:off x="638405" y="3430488"/>
            <a:ext cx="501590" cy="3722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03</a:t>
            </a:r>
            <a:endParaRPr lang="ru-RU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117136" y="4320594"/>
            <a:ext cx="45719" cy="417776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/>
          <p:cNvSpPr>
            <a:spLocks noGrp="1"/>
          </p:cNvSpPr>
          <p:nvPr>
            <p:ph sz="half" idx="19"/>
          </p:nvPr>
        </p:nvSpPr>
        <p:spPr>
          <a:xfrm>
            <a:off x="1264072" y="4331681"/>
            <a:ext cx="7386478" cy="680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Объект 2"/>
          <p:cNvSpPr>
            <a:spLocks noGrp="1"/>
          </p:cNvSpPr>
          <p:nvPr>
            <p:ph sz="half" idx="20" hasCustomPrompt="1"/>
          </p:nvPr>
        </p:nvSpPr>
        <p:spPr>
          <a:xfrm>
            <a:off x="619158" y="4334728"/>
            <a:ext cx="501590" cy="3722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04</a:t>
            </a:r>
            <a:endParaRPr lang="ru-RU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13524" y="5237534"/>
            <a:ext cx="45719" cy="417776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бъект 2"/>
          <p:cNvSpPr>
            <a:spLocks noGrp="1"/>
          </p:cNvSpPr>
          <p:nvPr>
            <p:ph sz="half" idx="21"/>
          </p:nvPr>
        </p:nvSpPr>
        <p:spPr>
          <a:xfrm>
            <a:off x="1264072" y="5240366"/>
            <a:ext cx="7386478" cy="680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Объект 2"/>
          <p:cNvSpPr>
            <a:spLocks noGrp="1"/>
          </p:cNvSpPr>
          <p:nvPr>
            <p:ph sz="half" idx="22" hasCustomPrompt="1"/>
          </p:nvPr>
        </p:nvSpPr>
        <p:spPr>
          <a:xfrm>
            <a:off x="615546" y="5251668"/>
            <a:ext cx="501590" cy="3722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05</a:t>
            </a:r>
            <a:endParaRPr lang="ru-RU" dirty="0"/>
          </a:p>
        </p:txBody>
      </p:sp>
      <p:sp>
        <p:nvSpPr>
          <p:cNvPr id="20" name="Текст 2"/>
          <p:cNvSpPr>
            <a:spLocks noGrp="1"/>
          </p:cNvSpPr>
          <p:nvPr>
            <p:ph type="body" sz="quarter" idx="23" hasCustomPrompt="1"/>
          </p:nvPr>
        </p:nvSpPr>
        <p:spPr>
          <a:xfrm>
            <a:off x="576000" y="860713"/>
            <a:ext cx="5897628" cy="6505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500" b="1" dirty="0">
                <a:solidFill>
                  <a:srgbClr val="5F5F5F"/>
                </a:solidFill>
                <a:latin typeface="Bliss Pro" pitchFamily="50" charset="0"/>
              </a:rPr>
              <a:t>Текст подзаголовка</a:t>
            </a:r>
          </a:p>
        </p:txBody>
      </p: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576000" y="302362"/>
            <a:ext cx="5897628" cy="558350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56307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3"/>
          <p:cNvSpPr>
            <a:spLocks noGrp="1"/>
          </p:cNvSpPr>
          <p:nvPr>
            <p:ph sz="half" idx="2"/>
          </p:nvPr>
        </p:nvSpPr>
        <p:spPr>
          <a:xfrm>
            <a:off x="590836" y="2074983"/>
            <a:ext cx="3384000" cy="35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42" name="Объект 2"/>
          <p:cNvSpPr>
            <a:spLocks noGrp="1"/>
          </p:cNvSpPr>
          <p:nvPr>
            <p:ph sz="half" idx="13"/>
          </p:nvPr>
        </p:nvSpPr>
        <p:spPr>
          <a:xfrm>
            <a:off x="4096172" y="2532726"/>
            <a:ext cx="4362028" cy="19503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3" name="Объект 2"/>
          <p:cNvSpPr>
            <a:spLocks noGrp="1"/>
          </p:cNvSpPr>
          <p:nvPr>
            <p:ph sz="half" idx="14"/>
          </p:nvPr>
        </p:nvSpPr>
        <p:spPr>
          <a:xfrm>
            <a:off x="5791200" y="4483100"/>
            <a:ext cx="2667000" cy="635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>
                <a:solidFill>
                  <a:srgbClr val="5F5F5F"/>
                </a:solidFill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23" hasCustomPrompt="1"/>
          </p:nvPr>
        </p:nvSpPr>
        <p:spPr>
          <a:xfrm>
            <a:off x="576000" y="860713"/>
            <a:ext cx="5897628" cy="6505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500" b="1" dirty="0">
                <a:solidFill>
                  <a:srgbClr val="5F5F5F"/>
                </a:solidFill>
                <a:latin typeface="Bliss Pro" pitchFamily="50" charset="0"/>
              </a:rPr>
              <a:t>Текст подзаголовка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76000" y="302362"/>
            <a:ext cx="5897628" cy="558350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16931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loud Mail.Ru\ELEPHANT\DIXI GROUP\photo\back-dark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r="16027" b="23136"/>
          <a:stretch/>
        </p:blipFill>
        <p:spPr bwMode="auto">
          <a:xfrm>
            <a:off x="0" y="0"/>
            <a:ext cx="9132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0" hasCustomPrompt="1"/>
          </p:nvPr>
        </p:nvSpPr>
        <p:spPr>
          <a:xfrm>
            <a:off x="0" y="2159000"/>
            <a:ext cx="9132888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800" b="1">
                <a:solidFill>
                  <a:schemeClr val="bg1"/>
                </a:solidFill>
                <a:latin typeface="Bliss Pro" pitchFamily="50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7"/>
          <p:cNvSpPr>
            <a:spLocks noGrp="1"/>
          </p:cNvSpPr>
          <p:nvPr>
            <p:ph sz="quarter" idx="11"/>
          </p:nvPr>
        </p:nvSpPr>
        <p:spPr>
          <a:xfrm>
            <a:off x="711200" y="4203700"/>
            <a:ext cx="3987800" cy="60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Bliss Pro" pitchFamily="50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Объект 7"/>
          <p:cNvSpPr>
            <a:spLocks noGrp="1"/>
          </p:cNvSpPr>
          <p:nvPr>
            <p:ph sz="quarter" idx="12"/>
          </p:nvPr>
        </p:nvSpPr>
        <p:spPr>
          <a:xfrm>
            <a:off x="711200" y="4813300"/>
            <a:ext cx="3987800" cy="60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  <a:latin typeface="Bliss Pro" pitchFamily="50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42959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инальный слайд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r="17618" b="2290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0" hasCustomPrompt="1"/>
          </p:nvPr>
        </p:nvSpPr>
        <p:spPr>
          <a:xfrm>
            <a:off x="0" y="2159000"/>
            <a:ext cx="9132888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800" b="1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7"/>
          <p:cNvSpPr>
            <a:spLocks noGrp="1"/>
          </p:cNvSpPr>
          <p:nvPr>
            <p:ph sz="quarter" idx="11"/>
          </p:nvPr>
        </p:nvSpPr>
        <p:spPr>
          <a:xfrm>
            <a:off x="711200" y="4203700"/>
            <a:ext cx="3987800" cy="60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Объект 7"/>
          <p:cNvSpPr>
            <a:spLocks noGrp="1"/>
          </p:cNvSpPr>
          <p:nvPr>
            <p:ph sz="quarter" idx="12"/>
          </p:nvPr>
        </p:nvSpPr>
        <p:spPr>
          <a:xfrm>
            <a:off x="711200" y="4813300"/>
            <a:ext cx="3987800" cy="60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050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/>
          <p:cNvSpPr>
            <a:spLocks noGrp="1"/>
          </p:cNvSpPr>
          <p:nvPr>
            <p:ph sz="half" idx="2"/>
          </p:nvPr>
        </p:nvSpPr>
        <p:spPr>
          <a:xfrm>
            <a:off x="110532" y="1165609"/>
            <a:ext cx="8902838" cy="3748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7" name="Текст 17"/>
          <p:cNvSpPr>
            <a:spLocks noGrp="1"/>
          </p:cNvSpPr>
          <p:nvPr>
            <p:ph type="body" sz="quarter" idx="14"/>
          </p:nvPr>
        </p:nvSpPr>
        <p:spPr>
          <a:xfrm>
            <a:off x="0" y="5976136"/>
            <a:ext cx="9144000" cy="4754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201436"/>
            <a:ext cx="9144000" cy="77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793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half" idx="2"/>
          </p:nvPr>
        </p:nvSpPr>
        <p:spPr>
          <a:xfrm>
            <a:off x="110532" y="1165609"/>
            <a:ext cx="2853732" cy="1818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10" name="Объект 3"/>
          <p:cNvSpPr>
            <a:spLocks noGrp="1"/>
          </p:cNvSpPr>
          <p:nvPr>
            <p:ph sz="half" idx="10"/>
          </p:nvPr>
        </p:nvSpPr>
        <p:spPr>
          <a:xfrm>
            <a:off x="106619" y="3094893"/>
            <a:ext cx="2853732" cy="1818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11" name="Объект 3"/>
          <p:cNvSpPr>
            <a:spLocks noGrp="1"/>
          </p:cNvSpPr>
          <p:nvPr>
            <p:ph sz="half" idx="11"/>
          </p:nvPr>
        </p:nvSpPr>
        <p:spPr>
          <a:xfrm>
            <a:off x="3054697" y="1165609"/>
            <a:ext cx="5968721" cy="37480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8" name="Текст 17"/>
          <p:cNvSpPr>
            <a:spLocks noGrp="1"/>
          </p:cNvSpPr>
          <p:nvPr>
            <p:ph type="body" sz="quarter" idx="14"/>
          </p:nvPr>
        </p:nvSpPr>
        <p:spPr>
          <a:xfrm>
            <a:off x="0" y="5976136"/>
            <a:ext cx="9144000" cy="4754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201436"/>
            <a:ext cx="9144000" cy="77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270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"/>
          <p:cNvSpPr>
            <a:spLocks noGrp="1"/>
          </p:cNvSpPr>
          <p:nvPr>
            <p:ph sz="half" idx="10"/>
          </p:nvPr>
        </p:nvSpPr>
        <p:spPr>
          <a:xfrm>
            <a:off x="3145132" y="1165608"/>
            <a:ext cx="2853732" cy="3748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7" name="Объект 3"/>
          <p:cNvSpPr>
            <a:spLocks noGrp="1"/>
          </p:cNvSpPr>
          <p:nvPr>
            <p:ph sz="half" idx="11"/>
          </p:nvPr>
        </p:nvSpPr>
        <p:spPr>
          <a:xfrm>
            <a:off x="6151264" y="1172707"/>
            <a:ext cx="2853732" cy="3748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8" name="Объект 3"/>
          <p:cNvSpPr>
            <a:spLocks noGrp="1"/>
          </p:cNvSpPr>
          <p:nvPr>
            <p:ph sz="half" idx="2"/>
          </p:nvPr>
        </p:nvSpPr>
        <p:spPr>
          <a:xfrm>
            <a:off x="110532" y="1165609"/>
            <a:ext cx="2853732" cy="3748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12" name="Текст 17"/>
          <p:cNvSpPr>
            <a:spLocks noGrp="1"/>
          </p:cNvSpPr>
          <p:nvPr>
            <p:ph type="body" sz="quarter" idx="14"/>
          </p:nvPr>
        </p:nvSpPr>
        <p:spPr>
          <a:xfrm>
            <a:off x="0" y="5976136"/>
            <a:ext cx="9144000" cy="4754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201436"/>
            <a:ext cx="9144000" cy="77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0437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/>
          <p:cNvSpPr>
            <a:spLocks noGrp="1"/>
          </p:cNvSpPr>
          <p:nvPr>
            <p:ph sz="half" idx="2"/>
          </p:nvPr>
        </p:nvSpPr>
        <p:spPr>
          <a:xfrm>
            <a:off x="110532" y="1165609"/>
            <a:ext cx="8902838" cy="3748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8" name="Текст 17"/>
          <p:cNvSpPr>
            <a:spLocks noGrp="1"/>
          </p:cNvSpPr>
          <p:nvPr>
            <p:ph type="body" sz="quarter" idx="14"/>
          </p:nvPr>
        </p:nvSpPr>
        <p:spPr>
          <a:xfrm>
            <a:off x="0" y="5976136"/>
            <a:ext cx="9144000" cy="4754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201436"/>
            <a:ext cx="9144000" cy="77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451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3"/>
          <p:cNvSpPr>
            <a:spLocks noGrp="1"/>
          </p:cNvSpPr>
          <p:nvPr>
            <p:ph sz="half" idx="2"/>
          </p:nvPr>
        </p:nvSpPr>
        <p:spPr>
          <a:xfrm>
            <a:off x="110532" y="1165609"/>
            <a:ext cx="2853732" cy="1818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10" name="Объект 3"/>
          <p:cNvSpPr>
            <a:spLocks noGrp="1"/>
          </p:cNvSpPr>
          <p:nvPr>
            <p:ph sz="half" idx="10"/>
          </p:nvPr>
        </p:nvSpPr>
        <p:spPr>
          <a:xfrm>
            <a:off x="106619" y="3094893"/>
            <a:ext cx="2853732" cy="1818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11" name="Объект 3"/>
          <p:cNvSpPr>
            <a:spLocks noGrp="1"/>
          </p:cNvSpPr>
          <p:nvPr>
            <p:ph sz="half" idx="11"/>
          </p:nvPr>
        </p:nvSpPr>
        <p:spPr>
          <a:xfrm>
            <a:off x="3054697" y="1165609"/>
            <a:ext cx="5968721" cy="37480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12" name="Текст 17"/>
          <p:cNvSpPr>
            <a:spLocks noGrp="1"/>
          </p:cNvSpPr>
          <p:nvPr>
            <p:ph type="body" sz="quarter" idx="14"/>
          </p:nvPr>
        </p:nvSpPr>
        <p:spPr>
          <a:xfrm>
            <a:off x="0" y="5976136"/>
            <a:ext cx="9144000" cy="4754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201436"/>
            <a:ext cx="9144000" cy="77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4A8A6"/>
                </a:solidFill>
                <a:latin typeface="Bliss Pro" pitchFamily="50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  <a:latin typeface="Bliss Pro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755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000" y="302362"/>
            <a:ext cx="5897628" cy="558350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2050" name="Picture 2" descr="D:\Cloud Mail.Ru\ELEPHANT\DIXI GROUP\JPEG\PREZENTATION_3.0-03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6" t="16939" r="17971" b="12565"/>
          <a:stretch/>
        </p:blipFill>
        <p:spPr bwMode="auto">
          <a:xfrm>
            <a:off x="1958272" y="1157217"/>
            <a:ext cx="5470216" cy="494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576000" y="860713"/>
            <a:ext cx="5897628" cy="6505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500" b="1" dirty="0">
                <a:solidFill>
                  <a:srgbClr val="5F5F5F"/>
                </a:solidFill>
                <a:latin typeface="Bliss Pro" pitchFamily="50" charset="0"/>
              </a:rPr>
              <a:t>Текст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4736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7736"/>
            <a:ext cx="9144000" cy="6865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3"/>
          <p:cNvSpPr>
            <a:spLocks noGrp="1"/>
          </p:cNvSpPr>
          <p:nvPr>
            <p:ph sz="half" idx="2"/>
          </p:nvPr>
        </p:nvSpPr>
        <p:spPr>
          <a:xfrm>
            <a:off x="0" y="-7736"/>
            <a:ext cx="9144000" cy="68657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56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текст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3"/>
          <p:cNvSpPr>
            <a:spLocks noGrp="1"/>
          </p:cNvSpPr>
          <p:nvPr>
            <p:ph sz="half" idx="2"/>
          </p:nvPr>
        </p:nvSpPr>
        <p:spPr>
          <a:xfrm>
            <a:off x="590836" y="2074983"/>
            <a:ext cx="2448000" cy="28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11" name="Объект 3"/>
          <p:cNvSpPr>
            <a:spLocks noGrp="1"/>
          </p:cNvSpPr>
          <p:nvPr>
            <p:ph sz="half" idx="10"/>
          </p:nvPr>
        </p:nvSpPr>
        <p:spPr>
          <a:xfrm>
            <a:off x="3345500" y="2074983"/>
            <a:ext cx="2448000" cy="28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12" name="Объект 3"/>
          <p:cNvSpPr>
            <a:spLocks noGrp="1"/>
          </p:cNvSpPr>
          <p:nvPr>
            <p:ph sz="half" idx="11"/>
          </p:nvPr>
        </p:nvSpPr>
        <p:spPr>
          <a:xfrm>
            <a:off x="6100164" y="2074983"/>
            <a:ext cx="2448000" cy="28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591637" y="5122258"/>
            <a:ext cx="36000" cy="1260000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/>
          <p:cNvSpPr>
            <a:spLocks noGrp="1"/>
          </p:cNvSpPr>
          <p:nvPr>
            <p:ph sz="half" idx="1"/>
          </p:nvPr>
        </p:nvSpPr>
        <p:spPr>
          <a:xfrm>
            <a:off x="704006" y="5122258"/>
            <a:ext cx="2334829" cy="126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3346302" y="5122258"/>
            <a:ext cx="36000" cy="1260000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/>
          <p:cNvSpPr>
            <a:spLocks noGrp="1"/>
          </p:cNvSpPr>
          <p:nvPr>
            <p:ph sz="half" idx="12"/>
          </p:nvPr>
        </p:nvSpPr>
        <p:spPr>
          <a:xfrm>
            <a:off x="3458671" y="5122258"/>
            <a:ext cx="2334829" cy="126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6100966" y="5122258"/>
            <a:ext cx="36000" cy="1260000"/>
          </a:xfrm>
          <a:prstGeom prst="rect">
            <a:avLst/>
          </a:prstGeom>
          <a:solidFill>
            <a:srgbClr val="04A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2"/>
          <p:cNvSpPr>
            <a:spLocks noGrp="1"/>
          </p:cNvSpPr>
          <p:nvPr>
            <p:ph sz="half" idx="13"/>
          </p:nvPr>
        </p:nvSpPr>
        <p:spPr>
          <a:xfrm>
            <a:off x="6213335" y="5122258"/>
            <a:ext cx="2334829" cy="126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>
                <a:latin typeface="Bliss Pro" pitchFamily="50" charset="0"/>
              </a:defRPr>
            </a:lvl1pPr>
            <a:lvl2pPr marL="457200" indent="0" algn="l">
              <a:buNone/>
              <a:defRPr sz="1000">
                <a:latin typeface="Bliss Pro" pitchFamily="50" charset="0"/>
              </a:defRPr>
            </a:lvl2pPr>
            <a:lvl3pPr marL="914400" indent="0" algn="l">
              <a:buNone/>
              <a:defRPr sz="1000">
                <a:latin typeface="Bliss Pro" pitchFamily="50" charset="0"/>
              </a:defRPr>
            </a:lvl3pPr>
            <a:lvl4pPr marL="1371600" indent="0" algn="l">
              <a:buNone/>
              <a:defRPr sz="1000">
                <a:latin typeface="Bliss Pro" pitchFamily="50" charset="0"/>
              </a:defRPr>
            </a:lvl4pPr>
            <a:lvl5pPr marL="1828800" indent="0" algn="l">
              <a:buNone/>
              <a:defRPr sz="1000">
                <a:latin typeface="Bliss Pro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860713"/>
            <a:ext cx="5897628" cy="6505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500" b="1" dirty="0">
                <a:solidFill>
                  <a:srgbClr val="5F5F5F"/>
                </a:solidFill>
                <a:latin typeface="Bliss Pro" pitchFamily="50" charset="0"/>
              </a:rPr>
              <a:t>Текст подзаголовка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576000" y="302362"/>
            <a:ext cx="5897628" cy="558350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 hasCustomPrompt="1"/>
          </p:nvPr>
        </p:nvSpPr>
        <p:spPr>
          <a:xfrm>
            <a:off x="576000" y="1511301"/>
            <a:ext cx="7972164" cy="563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400" kern="1200" dirty="0">
                <a:solidFill>
                  <a:srgbClr val="04A8A6"/>
                </a:solidFill>
                <a:latin typeface="Bliss Pro Heavy" pitchFamily="50" charset="0"/>
                <a:ea typeface="+mj-ea"/>
                <a:cs typeface="+mj-cs"/>
              </a:defRPr>
            </a:lvl1pPr>
          </a:lstStyle>
          <a:p>
            <a:r>
              <a:rPr lang="ru-RU" sz="2400" dirty="0"/>
              <a:t>Комментарий</a:t>
            </a:r>
          </a:p>
        </p:txBody>
      </p:sp>
    </p:spTree>
    <p:extLst>
      <p:ext uri="{BB962C8B-B14F-4D97-AF65-F5344CB8AC3E}">
        <p14:creationId xmlns:p14="http://schemas.microsoft.com/office/powerpoint/2010/main" val="354445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0" y="5034224"/>
            <a:ext cx="9144000" cy="1823776"/>
          </a:xfrm>
          <a:prstGeom prst="rect">
            <a:avLst/>
          </a:prstGeom>
          <a:solidFill>
            <a:srgbClr val="07A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52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0" y="5034224"/>
            <a:ext cx="9144000" cy="1823776"/>
          </a:xfrm>
          <a:prstGeom prst="rect">
            <a:avLst/>
          </a:prstGeom>
          <a:solidFill>
            <a:srgbClr val="F1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27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302362"/>
            <a:ext cx="5897628" cy="558350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1026" name="Picture 2" descr="D:\Cloud Mail.Ru\ELEPHANT\DIXI GROUP\photo\logo_colored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55" y="320012"/>
            <a:ext cx="216286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54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690" r:id="rId3"/>
    <p:sldLayoutId id="2147483701" r:id="rId4"/>
    <p:sldLayoutId id="2147483702" r:id="rId5"/>
    <p:sldLayoutId id="2147483703" r:id="rId6"/>
    <p:sldLayoutId id="2147483704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rgbClr val="04A8A6"/>
          </a:solidFill>
          <a:latin typeface="Bliss Pro Heavy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9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290763"/>
            <a:ext cx="7772400" cy="2387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/>
              <a:t>Ukraine in Energy Community and the Association Agreement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143000" y="3973235"/>
            <a:ext cx="6858000" cy="165576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4A8A6"/>
                </a:solidFill>
              </a:rPr>
              <a:t>Experience of push for reforms</a:t>
            </a:r>
            <a:endParaRPr lang="ru-RU" dirty="0">
              <a:solidFill>
                <a:srgbClr val="04A8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2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4096172" y="1896534"/>
            <a:ext cx="4362028" cy="4656666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&amp; Quarterly reports</a:t>
            </a: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20" y="2039361"/>
            <a:ext cx="2520957" cy="35090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429" y="2039361"/>
            <a:ext cx="2466536" cy="35090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152" y="2039362"/>
            <a:ext cx="2489048" cy="350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in Kyiv, Vienna and Brussels</a:t>
            </a:r>
            <a:endParaRPr lang="uk-UA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Presentations</a:t>
            </a:r>
            <a:endParaRPr lang="uk-UA" dirty="0"/>
          </a:p>
        </p:txBody>
      </p:sp>
      <p:pic>
        <p:nvPicPr>
          <p:cNvPr id="1026" name="Picture 2" descr="http://ua-energy.org/upload/images/DSC01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2065655"/>
            <a:ext cx="3223260" cy="241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72" y="2074983"/>
            <a:ext cx="1848923" cy="13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езультат пошуку зображень за запитом &quot;energy Community Ukraine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1" t="24520" r="7499" b="8185"/>
          <a:stretch/>
        </p:blipFill>
        <p:spPr bwMode="auto">
          <a:xfrm>
            <a:off x="590836" y="4524178"/>
            <a:ext cx="1988820" cy="136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a-energy.org/upload/images/IMG_4123%281%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8" b="19468"/>
          <a:stretch/>
        </p:blipFill>
        <p:spPr bwMode="auto">
          <a:xfrm>
            <a:off x="2705883" y="4524178"/>
            <a:ext cx="3132712" cy="136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ua-energy.org/upload/images/IMG_413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7832" r="13000" b="17100"/>
          <a:stretch/>
        </p:blipFill>
        <p:spPr bwMode="auto">
          <a:xfrm>
            <a:off x="3974836" y="3502753"/>
            <a:ext cx="1866749" cy="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Результат пошуку зображень за запитом &quot;energy Community Ukraine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6" r="23694"/>
          <a:stretch/>
        </p:blipFill>
        <p:spPr bwMode="auto">
          <a:xfrm>
            <a:off x="5945095" y="2033390"/>
            <a:ext cx="2615386" cy="38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752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Governmental bodies in charge</a:t>
            </a:r>
          </a:p>
          <a:p>
            <a:pPr marL="457200" indent="-457200">
              <a:buAutoNum type="arabicPeriod"/>
            </a:pPr>
            <a:r>
              <a:rPr lang="en-US" dirty="0"/>
              <a:t>Civil society</a:t>
            </a:r>
          </a:p>
          <a:p>
            <a:pPr marL="457200" indent="-457200">
              <a:buAutoNum type="arabicPeriod"/>
            </a:pPr>
            <a:r>
              <a:rPr lang="en-US" dirty="0"/>
              <a:t>Energy Community Secretariat</a:t>
            </a:r>
          </a:p>
          <a:p>
            <a:pPr marL="457200" indent="-457200">
              <a:buAutoNum type="arabicPeriod"/>
            </a:pPr>
            <a:r>
              <a:rPr lang="en-US" dirty="0"/>
              <a:t>Companies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3"/>
          </p:nvPr>
        </p:nvSpPr>
        <p:spPr>
          <a:xfrm>
            <a:off x="4176182" y="2235546"/>
            <a:ext cx="4362028" cy="195037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Status updates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Coordination before important decision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Unblocking progress where needed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 Stakeholder Group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60123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6 Task Forces </a:t>
            </a:r>
          </a:p>
          <a:p>
            <a:r>
              <a:rPr lang="en-US" dirty="0"/>
              <a:t>Coordinator + key expert</a:t>
            </a:r>
          </a:p>
          <a:p>
            <a:r>
              <a:rPr lang="en-US" dirty="0"/>
              <a:t>Benchmarks</a:t>
            </a:r>
          </a:p>
          <a:p>
            <a:r>
              <a:rPr lang="en-US" dirty="0"/>
              <a:t>Local component</a:t>
            </a:r>
          </a:p>
          <a:p>
            <a:r>
              <a:rPr lang="en-US" dirty="0"/>
              <a:t>Monthly and annual reports</a:t>
            </a:r>
          </a:p>
          <a:p>
            <a:r>
              <a:rPr lang="en-US" dirty="0"/>
              <a:t>Briefings, roundtable discussions</a:t>
            </a:r>
          </a:p>
          <a:p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3"/>
          </p:nvPr>
        </p:nvSpPr>
        <p:spPr>
          <a:xfrm>
            <a:off x="4365499" y="1269757"/>
            <a:ext cx="4362028" cy="1950374"/>
          </a:xfrm>
        </p:spPr>
        <p:txBody>
          <a:bodyPr/>
          <a:lstStyle/>
          <a:p>
            <a:r>
              <a:rPr lang="en-US" dirty="0"/>
              <a:t>Key partners: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Updates</a:t>
            </a:r>
            <a:endParaRPr lang="uk-UA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agreement	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873" y="2074983"/>
            <a:ext cx="5289127" cy="965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462" y="3046760"/>
            <a:ext cx="4123531" cy="35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74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JOIN!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Anton </a:t>
            </a:r>
            <a:r>
              <a:rPr lang="en-US" dirty="0" err="1"/>
              <a:t>Antonenko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antant@dixigroup.org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0536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Our mission is to be a motor of high-quality changes in the energy policy, to achieve new standards and practices of decision-making in the sector.</a:t>
            </a:r>
            <a:endParaRPr lang="ru-RU" dirty="0"/>
          </a:p>
          <a:p>
            <a:r>
              <a:rPr lang="en-US" b="1" dirty="0"/>
              <a:t> </a:t>
            </a:r>
            <a:endParaRPr lang="ru-RU" dirty="0"/>
          </a:p>
          <a:p>
            <a:r>
              <a:rPr lang="en-US" b="1" dirty="0"/>
              <a:t>For this purpose, we:</a:t>
            </a:r>
            <a:endParaRPr lang="ru-RU" dirty="0"/>
          </a:p>
          <a:p>
            <a:pPr lvl="0"/>
            <a:r>
              <a:rPr lang="en-US" dirty="0"/>
              <a:t>hold policy research on relevant issues and come up good proposals,</a:t>
            </a:r>
            <a:endParaRPr lang="ru-RU" dirty="0"/>
          </a:p>
          <a:p>
            <a:pPr lvl="0"/>
            <a:r>
              <a:rPr lang="en-US" dirty="0"/>
              <a:t>strengthen the role of expert communities and civil society, uniting them into coalitions with higher policy impact,</a:t>
            </a:r>
            <a:endParaRPr lang="ru-RU" dirty="0"/>
          </a:p>
          <a:p>
            <a:pPr lvl="0"/>
            <a:r>
              <a:rPr lang="en-US" dirty="0"/>
              <a:t>create open platforms for cooperation and professional discussions,</a:t>
            </a:r>
            <a:endParaRPr lang="ru-RU" dirty="0"/>
          </a:p>
          <a:p>
            <a:r>
              <a:rPr lang="en-US" dirty="0"/>
              <a:t>and share best practices, knowledge and skills for successful reforms.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DiXi Group is a Kyiv-based think tank established in 2008</a:t>
            </a:r>
          </a:p>
        </p:txBody>
      </p:sp>
    </p:spTree>
    <p:extLst>
      <p:ext uri="{BB962C8B-B14F-4D97-AF65-F5344CB8AC3E}">
        <p14:creationId xmlns:p14="http://schemas.microsoft.com/office/powerpoint/2010/main" val="1894297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l="8372" r="24508"/>
          <a:stretch/>
        </p:blipFill>
        <p:spPr>
          <a:xfrm>
            <a:off x="4707476" y="2797428"/>
            <a:ext cx="3979333" cy="361948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No public photo of the event is left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Just to remember about the time </a:t>
            </a:r>
            <a:r>
              <a:rPr lang="mr-IN" dirty="0"/>
              <a:t>–</a:t>
            </a:r>
            <a:r>
              <a:rPr lang="en-US" dirty="0"/>
              <a:t> the year of scandal around “</a:t>
            </a:r>
            <a:r>
              <a:rPr lang="en-US" dirty="0" err="1"/>
              <a:t>Boyko’s</a:t>
            </a:r>
            <a:r>
              <a:rPr lang="en-US" dirty="0"/>
              <a:t> rigs”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76000" y="860713"/>
            <a:ext cx="7972164" cy="650588"/>
          </a:xfrm>
        </p:spPr>
        <p:txBody>
          <a:bodyPr/>
          <a:lstStyle/>
          <a:p>
            <a:r>
              <a:rPr lang="en-US" dirty="0"/>
              <a:t>Ukraine joined the Treaty establishing </a:t>
            </a:r>
            <a:r>
              <a:rPr lang="en-US" dirty="0" err="1"/>
              <a:t>EnC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in 2011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65" y="3684760"/>
            <a:ext cx="2732149" cy="2732149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590836" y="2183051"/>
            <a:ext cx="3827415" cy="9710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04A8A6"/>
                </a:solidFill>
                <a:latin typeface="Bliss Pro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Bliss Pro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Bliss Pro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Bliss Pro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Bliss Pro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Ratification was initiated by </a:t>
            </a:r>
            <a:r>
              <a:rPr lang="en-US" dirty="0" err="1"/>
              <a:t>V.Yanukovych</a:t>
            </a:r>
            <a:endParaRPr lang="en-US" dirty="0"/>
          </a:p>
        </p:txBody>
      </p:sp>
      <p:sp>
        <p:nvSpPr>
          <p:cNvPr id="11" name="Місце для вмісту 4"/>
          <p:cNvSpPr txBox="1">
            <a:spLocks/>
          </p:cNvSpPr>
          <p:nvPr/>
        </p:nvSpPr>
        <p:spPr>
          <a:xfrm>
            <a:off x="571560" y="2915800"/>
            <a:ext cx="3846691" cy="9710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04A8A6"/>
                </a:solidFill>
                <a:latin typeface="Bliss Pro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Bliss Pro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Bliss Pro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Bliss Pro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Bliss Pro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Parliament supported by 371 votes out of 394 registered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84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26" y="2074983"/>
            <a:ext cx="5338920" cy="4325274"/>
          </a:xfrm>
          <a:prstGeom prst="rect">
            <a:avLst/>
          </a:prstGeom>
        </p:spPr>
      </p:pic>
      <p:sp>
        <p:nvSpPr>
          <p:cNvPr id="2" name="Місце для вмісту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Detailed international commitment</a:t>
            </a:r>
          </a:p>
          <a:p>
            <a:pPr marL="457200" indent="-457200">
              <a:buAutoNum type="arabicPeriod"/>
            </a:pPr>
            <a:r>
              <a:rPr lang="en-US" dirty="0"/>
              <a:t>Action plan to follow</a:t>
            </a:r>
          </a:p>
          <a:p>
            <a:pPr marL="457200" indent="-457200">
              <a:buAutoNum type="arabicPeriod"/>
            </a:pPr>
            <a:r>
              <a:rPr lang="en-US" dirty="0"/>
              <a:t>Law on disclosure of information in force</a:t>
            </a:r>
          </a:p>
          <a:p>
            <a:pPr marL="457200" indent="-457200">
              <a:buAutoNum type="arabicPeriod"/>
            </a:pPr>
            <a:r>
              <a:rPr lang="en-US" dirty="0"/>
              <a:t>Perfect test for coordination and compliance</a:t>
            </a:r>
          </a:p>
          <a:p>
            <a:pPr marL="457200" indent="-457200">
              <a:buAutoNum type="arabicPeriod"/>
            </a:pPr>
            <a:r>
              <a:rPr lang="en-US" dirty="0"/>
              <a:t>Perfect support for reforms</a:t>
            </a:r>
          </a:p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did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607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sz="half" idx="2"/>
          </p:nvPr>
        </p:nvSpPr>
        <p:spPr>
          <a:xfrm>
            <a:off x="463005" y="1732082"/>
            <a:ext cx="2819536" cy="4262443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Energy Reforms coalition</a:t>
            </a:r>
          </a:p>
          <a:p>
            <a:pPr marL="457200" indent="-457200">
              <a:buAutoNum type="arabicPeriod"/>
            </a:pPr>
            <a:r>
              <a:rPr lang="en-US" dirty="0"/>
              <a:t>Monitoring framework</a:t>
            </a:r>
          </a:p>
          <a:p>
            <a:pPr marL="457200" indent="-457200">
              <a:buAutoNum type="arabicPeriod"/>
            </a:pPr>
            <a:r>
              <a:rPr lang="en-US" dirty="0"/>
              <a:t>Monitoring of public statements and deeds</a:t>
            </a:r>
          </a:p>
          <a:p>
            <a:pPr marL="457200" indent="-457200">
              <a:buAutoNum type="arabicPeriod"/>
            </a:pPr>
            <a:r>
              <a:rPr lang="en-US" dirty="0"/>
              <a:t>Informational inquiries</a:t>
            </a:r>
          </a:p>
          <a:p>
            <a:pPr marL="457200" indent="-457200">
              <a:buAutoNum type="arabicPeriod"/>
            </a:pPr>
            <a:r>
              <a:rPr lang="en-US" dirty="0"/>
              <a:t>Peer reviews</a:t>
            </a:r>
          </a:p>
          <a:p>
            <a:pPr marL="457200" indent="-457200">
              <a:buAutoNum type="arabicPeriod"/>
            </a:pPr>
            <a:r>
              <a:rPr lang="en-US" dirty="0"/>
              <a:t>Advice</a:t>
            </a:r>
          </a:p>
          <a:p>
            <a:endParaRPr lang="en-US" dirty="0"/>
          </a:p>
          <a:p>
            <a:pPr marL="457200" indent="-457200">
              <a:buAutoNum type="arabicPeriod"/>
            </a:pP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20" y="2108200"/>
            <a:ext cx="5957180" cy="2288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541" y="4335831"/>
            <a:ext cx="2855709" cy="1933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357" y="4348109"/>
            <a:ext cx="2901541" cy="19207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874" y="639128"/>
            <a:ext cx="3781651" cy="15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8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Our first annual monitoring report, 2012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report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10" y="2924083"/>
            <a:ext cx="1949233" cy="2742255"/>
          </a:xfrm>
          <a:prstGeom prst="rect">
            <a:avLst/>
          </a:prstGeom>
        </p:spPr>
      </p:pic>
      <p:sp>
        <p:nvSpPr>
          <p:cNvPr id="9" name="Місце для вмісту 8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" name="Content Placeholder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r="5487"/>
          <a:stretch/>
        </p:blipFill>
        <p:spPr>
          <a:xfrm>
            <a:off x="2540069" y="2955760"/>
            <a:ext cx="1796541" cy="2678900"/>
          </a:xfrm>
          <a:prstGeom prst="rect">
            <a:avLst/>
          </a:prstGeom>
        </p:spPr>
      </p:pic>
      <p:sp>
        <p:nvSpPr>
          <p:cNvPr id="20" name="Місце для вмісту 19"/>
          <p:cNvSpPr>
            <a:spLocks noGrp="1"/>
          </p:cNvSpPr>
          <p:nvPr>
            <p:ph sz="half" idx="15"/>
          </p:nvPr>
        </p:nvSpPr>
        <p:spPr>
          <a:xfrm>
            <a:off x="4701473" y="1723607"/>
            <a:ext cx="3846691" cy="3911053"/>
          </a:xfrm>
        </p:spPr>
        <p:txBody>
          <a:bodyPr/>
          <a:lstStyle/>
          <a:p>
            <a:r>
              <a:rPr lang="en-US" dirty="0"/>
              <a:t>No commitment was fully implemented </a:t>
            </a:r>
          </a:p>
          <a:p>
            <a:endParaRPr lang="ru-RU" dirty="0"/>
          </a:p>
          <a:p>
            <a:r>
              <a:rPr lang="en-US" dirty="0"/>
              <a:t>The expectations from both sides did not match. Not publicly at first</a:t>
            </a:r>
          </a:p>
          <a:p>
            <a:endParaRPr lang="en-US" dirty="0"/>
          </a:p>
          <a:p>
            <a:r>
              <a:rPr lang="en-US" dirty="0"/>
              <a:t>Implementation process was closed to public</a:t>
            </a:r>
          </a:p>
          <a:p>
            <a:endParaRPr lang="en-US" dirty="0"/>
          </a:p>
          <a:p>
            <a:r>
              <a:rPr lang="en-US" dirty="0"/>
              <a:t>Government tried manipulate the branding and labelling</a:t>
            </a:r>
          </a:p>
          <a:p>
            <a:endParaRPr lang="en-US" dirty="0"/>
          </a:p>
          <a:p>
            <a:r>
              <a:rPr lang="en-US" dirty="0"/>
              <a:t>Bureaucracy influenced the process in terms of time and control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38217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reports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36" y="1072097"/>
            <a:ext cx="1986830" cy="2823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98" y="1095920"/>
            <a:ext cx="2018897" cy="2835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628" y="1059778"/>
            <a:ext cx="2002435" cy="28232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479" y="4143755"/>
            <a:ext cx="1916334" cy="26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52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Provided our conclusions</a:t>
            </a:r>
            <a:endParaRPr lang="uk-UA" dirty="0"/>
          </a:p>
        </p:txBody>
      </p:sp>
      <p:sp>
        <p:nvSpPr>
          <p:cNvPr id="5" name="Місце для вмісту 4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Highlighted key dates and provided list of documents</a:t>
            </a:r>
            <a:endParaRPr lang="uk-UA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вмісту 6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r>
              <a:rPr lang="en-US" dirty="0"/>
              <a:t>and came up with recommendations to improve the process</a:t>
            </a:r>
            <a:endParaRPr lang="uk-UA" dirty="0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the report</a:t>
            </a: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94" y="2694648"/>
            <a:ext cx="2585481" cy="36795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895" y="2751992"/>
            <a:ext cx="2494346" cy="3667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r="3048"/>
          <a:stretch/>
        </p:blipFill>
        <p:spPr>
          <a:xfrm>
            <a:off x="6093303" y="2791752"/>
            <a:ext cx="2536850" cy="362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8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вмісту 6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sz="quarter" idx="18"/>
          </p:nvPr>
        </p:nvSpPr>
        <p:spPr>
          <a:xfrm>
            <a:off x="576000" y="860713"/>
            <a:ext cx="6510600" cy="650588"/>
          </a:xfrm>
        </p:spPr>
        <p:txBody>
          <a:bodyPr/>
          <a:lstStyle/>
          <a:p>
            <a:r>
              <a:rPr lang="en-US" dirty="0"/>
              <a:t>Topical chapters based on Directives</a:t>
            </a:r>
            <a:endParaRPr lang="uk-UA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the report</a:t>
            </a: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37" y="2791751"/>
            <a:ext cx="2447998" cy="34512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276" y="2694648"/>
            <a:ext cx="2459792" cy="36302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475" y="1334085"/>
            <a:ext cx="1273450" cy="17405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098" y="1431633"/>
            <a:ext cx="1220842" cy="16389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476" y="3070545"/>
            <a:ext cx="1273450" cy="17019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3098" y="2967137"/>
            <a:ext cx="1297961" cy="18054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1476" y="4772540"/>
            <a:ext cx="1315055" cy="18111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446531" y="4776664"/>
            <a:ext cx="1308749" cy="18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5590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 темный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b"/>
      <a:lstStyle>
        <a:defPPr>
          <a:defRPr sz="4000" dirty="0" err="1" smtClean="0">
            <a:solidFill>
              <a:schemeClr val="bg1"/>
            </a:solidFill>
            <a:latin typeface="Bliss Pro" charset="0"/>
            <a:ea typeface="Bliss Pro" charset="0"/>
            <a:cs typeface="Bliss Pro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й слайд светлый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Внутренние страниц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</TotalTime>
  <Words>296</Words>
  <Application>Microsoft Office PowerPoint</Application>
  <PresentationFormat>Екран (4:3)</PresentationFormat>
  <Paragraphs>70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слайдів</vt:lpstr>
      </vt:variant>
      <vt:variant>
        <vt:i4>14</vt:i4>
      </vt:variant>
    </vt:vector>
  </HeadingPairs>
  <TitlesOfParts>
    <vt:vector size="24" baseType="lpstr">
      <vt:lpstr>Arial</vt:lpstr>
      <vt:lpstr>Bliss Pro</vt:lpstr>
      <vt:lpstr>Bliss Pro Heavy</vt:lpstr>
      <vt:lpstr>Calibri</vt:lpstr>
      <vt:lpstr>Calibri Light</vt:lpstr>
      <vt:lpstr>Mangal</vt:lpstr>
      <vt:lpstr>Титульный слайд темный</vt:lpstr>
      <vt:lpstr>Титульный слайд светлый</vt:lpstr>
      <vt:lpstr>Внутренние страницы</vt:lpstr>
      <vt:lpstr>Специальное оформление</vt:lpstr>
      <vt:lpstr>Ukraine in Energy Community and the Association Agreement</vt:lpstr>
      <vt:lpstr>Презентація PowerPoint</vt:lpstr>
      <vt:lpstr>Back in 2011…</vt:lpstr>
      <vt:lpstr>Why we did</vt:lpstr>
      <vt:lpstr>What we did</vt:lpstr>
      <vt:lpstr>First report</vt:lpstr>
      <vt:lpstr>Annual reports</vt:lpstr>
      <vt:lpstr>Inside the report</vt:lpstr>
      <vt:lpstr>Inside the report</vt:lpstr>
      <vt:lpstr>Monthly &amp; Quarterly reports</vt:lpstr>
      <vt:lpstr>Presentations</vt:lpstr>
      <vt:lpstr>Multi Stakeholder Group</vt:lpstr>
      <vt:lpstr>Association agreement 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Антон Антоненко</cp:lastModifiedBy>
  <cp:revision>41</cp:revision>
  <dcterms:created xsi:type="dcterms:W3CDTF">2016-05-31T08:39:12Z</dcterms:created>
  <dcterms:modified xsi:type="dcterms:W3CDTF">2017-02-27T12:28:16Z</dcterms:modified>
</cp:coreProperties>
</file>