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1" r:id="rId1"/>
  </p:sldMasterIdLst>
  <p:notesMasterIdLst>
    <p:notesMasterId r:id="rId18"/>
  </p:notesMasterIdLst>
  <p:sldIdLst>
    <p:sldId id="256" r:id="rId2"/>
    <p:sldId id="268" r:id="rId3"/>
    <p:sldId id="267" r:id="rId4"/>
    <p:sldId id="269" r:id="rId5"/>
    <p:sldId id="274" r:id="rId6"/>
    <p:sldId id="271" r:id="rId7"/>
    <p:sldId id="272" r:id="rId8"/>
    <p:sldId id="273" r:id="rId9"/>
    <p:sldId id="275" r:id="rId10"/>
    <p:sldId id="276" r:id="rId11"/>
    <p:sldId id="277" r:id="rId12"/>
    <p:sldId id="278" r:id="rId13"/>
    <p:sldId id="280" r:id="rId14"/>
    <p:sldId id="281" r:id="rId15"/>
    <p:sldId id="279" r:id="rId16"/>
    <p:sldId id="26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201" autoAdjust="0"/>
  </p:normalViewPr>
  <p:slideViewPr>
    <p:cSldViewPr>
      <p:cViewPr varScale="1">
        <p:scale>
          <a:sx n="114" d="100"/>
          <a:sy n="114" d="100"/>
        </p:scale>
        <p:origin x="1524" y="2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7C610C-D740-43F4-999F-1BBA81C80F0C}" type="doc">
      <dgm:prSet loTypeId="urn:microsoft.com/office/officeart/2009/3/layout/IncreasingArrowsProcess" loCatId="process" qsTypeId="urn:microsoft.com/office/officeart/2005/8/quickstyle/simple1" qsCatId="simple" csTypeId="urn:microsoft.com/office/officeart/2005/8/colors/accent1_2" csCatId="accent1" phldr="1"/>
      <dgm:spPr/>
      <dgm:t>
        <a:bodyPr/>
        <a:lstStyle/>
        <a:p>
          <a:endParaRPr lang="en-US"/>
        </a:p>
      </dgm:t>
    </dgm:pt>
    <dgm:pt modelId="{526ADC47-CDE2-4B0C-96B7-3334CC733FB5}">
      <dgm:prSet phldrT="[Text]"/>
      <dgm:spPr/>
      <dgm:t>
        <a:bodyPr/>
        <a:lstStyle/>
        <a:p>
          <a:r>
            <a:rPr lang="ka-GE" dirty="0" smtClean="0"/>
            <a:t>2014 წ. 1 სექტემბერი</a:t>
          </a:r>
          <a:endParaRPr lang="en-US" dirty="0"/>
        </a:p>
      </dgm:t>
    </dgm:pt>
    <dgm:pt modelId="{08983BE4-F438-409A-B38E-91DE5730E457}" type="parTrans" cxnId="{7B6A3D34-2388-4601-8B71-869423C88E9D}">
      <dgm:prSet/>
      <dgm:spPr/>
      <dgm:t>
        <a:bodyPr/>
        <a:lstStyle/>
        <a:p>
          <a:endParaRPr lang="en-US"/>
        </a:p>
      </dgm:t>
    </dgm:pt>
    <dgm:pt modelId="{B4F61473-BAD1-4D36-9F66-8EABB9C7672E}" type="sibTrans" cxnId="{7B6A3D34-2388-4601-8B71-869423C88E9D}">
      <dgm:prSet/>
      <dgm:spPr/>
      <dgm:t>
        <a:bodyPr/>
        <a:lstStyle/>
        <a:p>
          <a:endParaRPr lang="en-US"/>
        </a:p>
      </dgm:t>
    </dgm:pt>
    <dgm:pt modelId="{3642B191-D96D-4626-8080-D69D73951BF6}">
      <dgm:prSet phldrT="[Text]" custT="1"/>
      <dgm:spPr/>
      <dgm:t>
        <a:bodyPr/>
        <a:lstStyle/>
        <a:p>
          <a:r>
            <a:rPr lang="ka-GE" sz="1200" dirty="0" smtClean="0"/>
            <a:t>ასოცირების შეთანხმება ძალაში შევიდა</a:t>
          </a:r>
          <a:endParaRPr lang="en-US" sz="1200" dirty="0"/>
        </a:p>
      </dgm:t>
    </dgm:pt>
    <dgm:pt modelId="{7282A91B-2771-4E2F-8082-E623EBAB7C2E}" type="parTrans" cxnId="{124671D4-6B16-4453-B75E-A4B18AEBB519}">
      <dgm:prSet/>
      <dgm:spPr/>
      <dgm:t>
        <a:bodyPr/>
        <a:lstStyle/>
        <a:p>
          <a:endParaRPr lang="en-US"/>
        </a:p>
      </dgm:t>
    </dgm:pt>
    <dgm:pt modelId="{676792B7-5AD9-4392-82DD-5D9A76AA3069}" type="sibTrans" cxnId="{124671D4-6B16-4453-B75E-A4B18AEBB519}">
      <dgm:prSet/>
      <dgm:spPr/>
      <dgm:t>
        <a:bodyPr/>
        <a:lstStyle/>
        <a:p>
          <a:endParaRPr lang="en-US"/>
        </a:p>
      </dgm:t>
    </dgm:pt>
    <dgm:pt modelId="{9F005049-084A-4B1C-8A6D-C5FAF34CCB57}">
      <dgm:prSet phldrT="[Text]"/>
      <dgm:spPr/>
      <dgm:t>
        <a:bodyPr/>
        <a:lstStyle/>
        <a:p>
          <a:r>
            <a:rPr lang="ka-GE" dirty="0" smtClean="0"/>
            <a:t>2016 წ. სექტემბერი</a:t>
          </a:r>
          <a:endParaRPr lang="en-US" dirty="0"/>
        </a:p>
      </dgm:t>
    </dgm:pt>
    <dgm:pt modelId="{38B45E7D-B448-4499-8F59-B95DFB2F5B2C}" type="parTrans" cxnId="{5A11BE52-2918-4D88-8F9C-FAA9623F909C}">
      <dgm:prSet/>
      <dgm:spPr/>
      <dgm:t>
        <a:bodyPr/>
        <a:lstStyle/>
        <a:p>
          <a:endParaRPr lang="en-US"/>
        </a:p>
      </dgm:t>
    </dgm:pt>
    <dgm:pt modelId="{FA8636DC-8868-415E-B613-956EA3E85673}" type="sibTrans" cxnId="{5A11BE52-2918-4D88-8F9C-FAA9623F909C}">
      <dgm:prSet/>
      <dgm:spPr/>
      <dgm:t>
        <a:bodyPr/>
        <a:lstStyle/>
        <a:p>
          <a:endParaRPr lang="en-US"/>
        </a:p>
      </dgm:t>
    </dgm:pt>
    <dgm:pt modelId="{8B0BC06B-92CE-41C3-B567-6D9CA4B2623B}">
      <dgm:prSet phldrT="[Text]" custT="1"/>
      <dgm:spPr/>
      <dgm:t>
        <a:bodyPr/>
        <a:lstStyle/>
        <a:p>
          <a:r>
            <a:rPr lang="ka-GE" sz="1200" dirty="0" smtClean="0"/>
            <a:t>ენერგეტიკულ გაერთაინებაში გაწევრიანების ბოლო ვადა </a:t>
          </a:r>
          <a:endParaRPr lang="en-US" sz="1200" dirty="0"/>
        </a:p>
      </dgm:t>
    </dgm:pt>
    <dgm:pt modelId="{FFA63892-5662-4A22-BB2B-CED41A4C7053}" type="parTrans" cxnId="{CDED0239-8B6D-4A97-AF5B-E8C3808F8361}">
      <dgm:prSet/>
      <dgm:spPr/>
      <dgm:t>
        <a:bodyPr/>
        <a:lstStyle/>
        <a:p>
          <a:endParaRPr lang="en-US"/>
        </a:p>
      </dgm:t>
    </dgm:pt>
    <dgm:pt modelId="{52452946-AB99-4972-9A1F-02783CA7A361}" type="sibTrans" cxnId="{CDED0239-8B6D-4A97-AF5B-E8C3808F8361}">
      <dgm:prSet/>
      <dgm:spPr/>
      <dgm:t>
        <a:bodyPr/>
        <a:lstStyle/>
        <a:p>
          <a:endParaRPr lang="en-US"/>
        </a:p>
      </dgm:t>
    </dgm:pt>
    <dgm:pt modelId="{67B7C65C-A117-4CDF-99D7-85A90BC76998}">
      <dgm:prSet phldrT="[Text]"/>
      <dgm:spPr/>
      <dgm:t>
        <a:bodyPr/>
        <a:lstStyle/>
        <a:p>
          <a:r>
            <a:rPr lang="ka-GE" dirty="0" smtClean="0"/>
            <a:t>2017 წ. სექტემბერი</a:t>
          </a:r>
          <a:endParaRPr lang="en-US" dirty="0"/>
        </a:p>
      </dgm:t>
    </dgm:pt>
    <dgm:pt modelId="{5D0349D9-7630-4D0C-A1F6-694366CFEB24}" type="parTrans" cxnId="{1FA21231-1D83-405C-9015-3B417248AABC}">
      <dgm:prSet/>
      <dgm:spPr/>
      <dgm:t>
        <a:bodyPr/>
        <a:lstStyle/>
        <a:p>
          <a:endParaRPr lang="en-US"/>
        </a:p>
      </dgm:t>
    </dgm:pt>
    <dgm:pt modelId="{9A92DA8A-C296-4886-88A7-2FD8A9C3ECDF}" type="sibTrans" cxnId="{1FA21231-1D83-405C-9015-3B417248AABC}">
      <dgm:prSet/>
      <dgm:spPr/>
      <dgm:t>
        <a:bodyPr/>
        <a:lstStyle/>
        <a:p>
          <a:endParaRPr lang="en-US"/>
        </a:p>
      </dgm:t>
    </dgm:pt>
    <dgm:pt modelId="{25B4843E-E785-41A5-926D-322552B112F1}">
      <dgm:prSet phldrT="[Text]" custT="1"/>
      <dgm:spPr/>
      <dgm:t>
        <a:bodyPr/>
        <a:lstStyle/>
        <a:p>
          <a:r>
            <a:rPr lang="ka-GE" sz="1200" dirty="0" smtClean="0"/>
            <a:t>ასოცირების ხელშეკრულებით გათვალისწინებული დირექტივების განხორციელების თარიღებზე შეთანხმების ბოლო ვადა. </a:t>
          </a:r>
          <a:endParaRPr lang="en-US" sz="1200" dirty="0"/>
        </a:p>
      </dgm:t>
    </dgm:pt>
    <dgm:pt modelId="{85756C1F-155F-4869-9486-631C669345AC}" type="parTrans" cxnId="{20BE7414-071D-473A-A21D-E79730D5FEC3}">
      <dgm:prSet/>
      <dgm:spPr/>
      <dgm:t>
        <a:bodyPr/>
        <a:lstStyle/>
        <a:p>
          <a:endParaRPr lang="en-US"/>
        </a:p>
      </dgm:t>
    </dgm:pt>
    <dgm:pt modelId="{F27F0DF4-7BCA-4717-ABCB-2FAA9031B64D}" type="sibTrans" cxnId="{20BE7414-071D-473A-A21D-E79730D5FEC3}">
      <dgm:prSet/>
      <dgm:spPr/>
      <dgm:t>
        <a:bodyPr/>
        <a:lstStyle/>
        <a:p>
          <a:endParaRPr lang="en-US"/>
        </a:p>
      </dgm:t>
    </dgm:pt>
    <dgm:pt modelId="{7CD70E81-7115-4E51-8856-8AE72FAEF06E}" type="pres">
      <dgm:prSet presAssocID="{847C610C-D740-43F4-999F-1BBA81C80F0C}" presName="Name0" presStyleCnt="0">
        <dgm:presLayoutVars>
          <dgm:chMax val="5"/>
          <dgm:chPref val="5"/>
          <dgm:dir/>
          <dgm:animLvl val="lvl"/>
        </dgm:presLayoutVars>
      </dgm:prSet>
      <dgm:spPr/>
      <dgm:t>
        <a:bodyPr/>
        <a:lstStyle/>
        <a:p>
          <a:endParaRPr lang="en-US"/>
        </a:p>
      </dgm:t>
    </dgm:pt>
    <dgm:pt modelId="{7AB9ADFE-1C9D-4F4A-9527-2E2C4695E636}" type="pres">
      <dgm:prSet presAssocID="{526ADC47-CDE2-4B0C-96B7-3334CC733FB5}" presName="parentText1" presStyleLbl="node1" presStyleIdx="0" presStyleCnt="3">
        <dgm:presLayoutVars>
          <dgm:chMax/>
          <dgm:chPref val="3"/>
          <dgm:bulletEnabled val="1"/>
        </dgm:presLayoutVars>
      </dgm:prSet>
      <dgm:spPr/>
      <dgm:t>
        <a:bodyPr/>
        <a:lstStyle/>
        <a:p>
          <a:endParaRPr lang="en-US"/>
        </a:p>
      </dgm:t>
    </dgm:pt>
    <dgm:pt modelId="{31471233-BF15-4F0A-8F15-3ECE71C44521}" type="pres">
      <dgm:prSet presAssocID="{526ADC47-CDE2-4B0C-96B7-3334CC733FB5}" presName="childText1" presStyleLbl="solidAlignAcc1" presStyleIdx="0" presStyleCnt="3">
        <dgm:presLayoutVars>
          <dgm:chMax val="0"/>
          <dgm:chPref val="0"/>
          <dgm:bulletEnabled val="1"/>
        </dgm:presLayoutVars>
      </dgm:prSet>
      <dgm:spPr/>
      <dgm:t>
        <a:bodyPr/>
        <a:lstStyle/>
        <a:p>
          <a:endParaRPr lang="en-US"/>
        </a:p>
      </dgm:t>
    </dgm:pt>
    <dgm:pt modelId="{070E38A1-C22F-411F-B6DA-9C01CE736097}" type="pres">
      <dgm:prSet presAssocID="{9F005049-084A-4B1C-8A6D-C5FAF34CCB57}" presName="parentText2" presStyleLbl="node1" presStyleIdx="1" presStyleCnt="3">
        <dgm:presLayoutVars>
          <dgm:chMax/>
          <dgm:chPref val="3"/>
          <dgm:bulletEnabled val="1"/>
        </dgm:presLayoutVars>
      </dgm:prSet>
      <dgm:spPr/>
      <dgm:t>
        <a:bodyPr/>
        <a:lstStyle/>
        <a:p>
          <a:endParaRPr lang="en-US"/>
        </a:p>
      </dgm:t>
    </dgm:pt>
    <dgm:pt modelId="{DD352FA7-905C-46B8-97C7-CC696D497A45}" type="pres">
      <dgm:prSet presAssocID="{9F005049-084A-4B1C-8A6D-C5FAF34CCB57}" presName="childText2" presStyleLbl="solidAlignAcc1" presStyleIdx="1" presStyleCnt="3">
        <dgm:presLayoutVars>
          <dgm:chMax val="0"/>
          <dgm:chPref val="0"/>
          <dgm:bulletEnabled val="1"/>
        </dgm:presLayoutVars>
      </dgm:prSet>
      <dgm:spPr/>
      <dgm:t>
        <a:bodyPr/>
        <a:lstStyle/>
        <a:p>
          <a:endParaRPr lang="en-US"/>
        </a:p>
      </dgm:t>
    </dgm:pt>
    <dgm:pt modelId="{F26120EE-DF5B-4604-8C39-389B6309D8B3}" type="pres">
      <dgm:prSet presAssocID="{67B7C65C-A117-4CDF-99D7-85A90BC76998}" presName="parentText3" presStyleLbl="node1" presStyleIdx="2" presStyleCnt="3">
        <dgm:presLayoutVars>
          <dgm:chMax/>
          <dgm:chPref val="3"/>
          <dgm:bulletEnabled val="1"/>
        </dgm:presLayoutVars>
      </dgm:prSet>
      <dgm:spPr/>
      <dgm:t>
        <a:bodyPr/>
        <a:lstStyle/>
        <a:p>
          <a:endParaRPr lang="en-US"/>
        </a:p>
      </dgm:t>
    </dgm:pt>
    <dgm:pt modelId="{351814BE-7A6D-45C7-A713-983CB5842F04}" type="pres">
      <dgm:prSet presAssocID="{67B7C65C-A117-4CDF-99D7-85A90BC76998}" presName="childText3" presStyleLbl="solidAlignAcc1" presStyleIdx="2" presStyleCnt="3">
        <dgm:presLayoutVars>
          <dgm:chMax val="0"/>
          <dgm:chPref val="0"/>
          <dgm:bulletEnabled val="1"/>
        </dgm:presLayoutVars>
      </dgm:prSet>
      <dgm:spPr/>
      <dgm:t>
        <a:bodyPr/>
        <a:lstStyle/>
        <a:p>
          <a:endParaRPr lang="en-US"/>
        </a:p>
      </dgm:t>
    </dgm:pt>
  </dgm:ptLst>
  <dgm:cxnLst>
    <dgm:cxn modelId="{3C1B3560-7DB2-4050-A854-DC8EFDD1261F}" type="presOf" srcId="{3642B191-D96D-4626-8080-D69D73951BF6}" destId="{31471233-BF15-4F0A-8F15-3ECE71C44521}" srcOrd="0" destOrd="0" presId="urn:microsoft.com/office/officeart/2009/3/layout/IncreasingArrowsProcess"/>
    <dgm:cxn modelId="{CDED0239-8B6D-4A97-AF5B-E8C3808F8361}" srcId="{9F005049-084A-4B1C-8A6D-C5FAF34CCB57}" destId="{8B0BC06B-92CE-41C3-B567-6D9CA4B2623B}" srcOrd="0" destOrd="0" parTransId="{FFA63892-5662-4A22-BB2B-CED41A4C7053}" sibTransId="{52452946-AB99-4972-9A1F-02783CA7A361}"/>
    <dgm:cxn modelId="{7072F727-A23A-47B3-9097-33C584BB104C}" type="presOf" srcId="{8B0BC06B-92CE-41C3-B567-6D9CA4B2623B}" destId="{DD352FA7-905C-46B8-97C7-CC696D497A45}" srcOrd="0" destOrd="0" presId="urn:microsoft.com/office/officeart/2009/3/layout/IncreasingArrowsProcess"/>
    <dgm:cxn modelId="{4F60972C-5174-4920-A8C7-B478A221E898}" type="presOf" srcId="{67B7C65C-A117-4CDF-99D7-85A90BC76998}" destId="{F26120EE-DF5B-4604-8C39-389B6309D8B3}" srcOrd="0" destOrd="0" presId="urn:microsoft.com/office/officeart/2009/3/layout/IncreasingArrowsProcess"/>
    <dgm:cxn modelId="{7B6A3D34-2388-4601-8B71-869423C88E9D}" srcId="{847C610C-D740-43F4-999F-1BBA81C80F0C}" destId="{526ADC47-CDE2-4B0C-96B7-3334CC733FB5}" srcOrd="0" destOrd="0" parTransId="{08983BE4-F438-409A-B38E-91DE5730E457}" sibTransId="{B4F61473-BAD1-4D36-9F66-8EABB9C7672E}"/>
    <dgm:cxn modelId="{67FDB4C5-B6D5-4F46-8E4B-D15A06DF8750}" type="presOf" srcId="{847C610C-D740-43F4-999F-1BBA81C80F0C}" destId="{7CD70E81-7115-4E51-8856-8AE72FAEF06E}" srcOrd="0" destOrd="0" presId="urn:microsoft.com/office/officeart/2009/3/layout/IncreasingArrowsProcess"/>
    <dgm:cxn modelId="{1FA21231-1D83-405C-9015-3B417248AABC}" srcId="{847C610C-D740-43F4-999F-1BBA81C80F0C}" destId="{67B7C65C-A117-4CDF-99D7-85A90BC76998}" srcOrd="2" destOrd="0" parTransId="{5D0349D9-7630-4D0C-A1F6-694366CFEB24}" sibTransId="{9A92DA8A-C296-4886-88A7-2FD8A9C3ECDF}"/>
    <dgm:cxn modelId="{39C79822-2C1F-44D7-8AE7-329F8FC26D7E}" type="presOf" srcId="{9F005049-084A-4B1C-8A6D-C5FAF34CCB57}" destId="{070E38A1-C22F-411F-B6DA-9C01CE736097}" srcOrd="0" destOrd="0" presId="urn:microsoft.com/office/officeart/2009/3/layout/IncreasingArrowsProcess"/>
    <dgm:cxn modelId="{C41FC440-3F63-413C-A957-06ED96499B3D}" type="presOf" srcId="{25B4843E-E785-41A5-926D-322552B112F1}" destId="{351814BE-7A6D-45C7-A713-983CB5842F04}" srcOrd="0" destOrd="0" presId="urn:microsoft.com/office/officeart/2009/3/layout/IncreasingArrowsProcess"/>
    <dgm:cxn modelId="{20BE7414-071D-473A-A21D-E79730D5FEC3}" srcId="{67B7C65C-A117-4CDF-99D7-85A90BC76998}" destId="{25B4843E-E785-41A5-926D-322552B112F1}" srcOrd="0" destOrd="0" parTransId="{85756C1F-155F-4869-9486-631C669345AC}" sibTransId="{F27F0DF4-7BCA-4717-ABCB-2FAA9031B64D}"/>
    <dgm:cxn modelId="{124671D4-6B16-4453-B75E-A4B18AEBB519}" srcId="{526ADC47-CDE2-4B0C-96B7-3334CC733FB5}" destId="{3642B191-D96D-4626-8080-D69D73951BF6}" srcOrd="0" destOrd="0" parTransId="{7282A91B-2771-4E2F-8082-E623EBAB7C2E}" sibTransId="{676792B7-5AD9-4392-82DD-5D9A76AA3069}"/>
    <dgm:cxn modelId="{5A11BE52-2918-4D88-8F9C-FAA9623F909C}" srcId="{847C610C-D740-43F4-999F-1BBA81C80F0C}" destId="{9F005049-084A-4B1C-8A6D-C5FAF34CCB57}" srcOrd="1" destOrd="0" parTransId="{38B45E7D-B448-4499-8F59-B95DFB2F5B2C}" sibTransId="{FA8636DC-8868-415E-B613-956EA3E85673}"/>
    <dgm:cxn modelId="{1C9381EA-C629-4D5E-B427-E80F37EE6C7A}" type="presOf" srcId="{526ADC47-CDE2-4B0C-96B7-3334CC733FB5}" destId="{7AB9ADFE-1C9D-4F4A-9527-2E2C4695E636}" srcOrd="0" destOrd="0" presId="urn:microsoft.com/office/officeart/2009/3/layout/IncreasingArrowsProcess"/>
    <dgm:cxn modelId="{507C0141-8606-4AA7-BE03-87887233BD60}" type="presParOf" srcId="{7CD70E81-7115-4E51-8856-8AE72FAEF06E}" destId="{7AB9ADFE-1C9D-4F4A-9527-2E2C4695E636}" srcOrd="0" destOrd="0" presId="urn:microsoft.com/office/officeart/2009/3/layout/IncreasingArrowsProcess"/>
    <dgm:cxn modelId="{DE71B8A7-9C76-4721-8A09-E37F32C22047}" type="presParOf" srcId="{7CD70E81-7115-4E51-8856-8AE72FAEF06E}" destId="{31471233-BF15-4F0A-8F15-3ECE71C44521}" srcOrd="1" destOrd="0" presId="urn:microsoft.com/office/officeart/2009/3/layout/IncreasingArrowsProcess"/>
    <dgm:cxn modelId="{6D3F464E-69DA-4F7E-8970-73BD500FAEAA}" type="presParOf" srcId="{7CD70E81-7115-4E51-8856-8AE72FAEF06E}" destId="{070E38A1-C22F-411F-B6DA-9C01CE736097}" srcOrd="2" destOrd="0" presId="urn:microsoft.com/office/officeart/2009/3/layout/IncreasingArrowsProcess"/>
    <dgm:cxn modelId="{C432A0E7-2A8F-4F4E-9E40-1F6EB5A32CD0}" type="presParOf" srcId="{7CD70E81-7115-4E51-8856-8AE72FAEF06E}" destId="{DD352FA7-905C-46B8-97C7-CC696D497A45}" srcOrd="3" destOrd="0" presId="urn:microsoft.com/office/officeart/2009/3/layout/IncreasingArrowsProcess"/>
    <dgm:cxn modelId="{7CF41449-2563-4F66-A0ED-702AF69743C1}" type="presParOf" srcId="{7CD70E81-7115-4E51-8856-8AE72FAEF06E}" destId="{F26120EE-DF5B-4604-8C39-389B6309D8B3}" srcOrd="4" destOrd="0" presId="urn:microsoft.com/office/officeart/2009/3/layout/IncreasingArrowsProcess"/>
    <dgm:cxn modelId="{B610CB6E-5B00-48F2-9100-C14FA6AA3BC8}" type="presParOf" srcId="{7CD70E81-7115-4E51-8856-8AE72FAEF06E}" destId="{351814BE-7A6D-45C7-A713-983CB5842F04}" srcOrd="5"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B9ADFE-1C9D-4F4A-9527-2E2C4695E636}">
      <dsp:nvSpPr>
        <dsp:cNvPr id="0" name=""/>
        <dsp:cNvSpPr/>
      </dsp:nvSpPr>
      <dsp:spPr>
        <a:xfrm>
          <a:off x="154996" y="6672"/>
          <a:ext cx="5932437" cy="863988"/>
        </a:xfrm>
        <a:prstGeom prst="rightArrow">
          <a:avLst>
            <a:gd name="adj1" fmla="val 50000"/>
            <a:gd name="adj2" fmla="val 5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254000" bIns="137158" numCol="1" spcCol="1270" anchor="ctr" anchorCtr="0">
          <a:noAutofit/>
        </a:bodyPr>
        <a:lstStyle/>
        <a:p>
          <a:pPr lvl="0" algn="l" defTabSz="666750">
            <a:lnSpc>
              <a:spcPct val="90000"/>
            </a:lnSpc>
            <a:spcBef>
              <a:spcPct val="0"/>
            </a:spcBef>
            <a:spcAft>
              <a:spcPct val="35000"/>
            </a:spcAft>
          </a:pPr>
          <a:r>
            <a:rPr lang="ka-GE" sz="1500" kern="1200" dirty="0" smtClean="0"/>
            <a:t>2014 წ. 1 სექტემბერი</a:t>
          </a:r>
          <a:endParaRPr lang="en-US" sz="1500" kern="1200" dirty="0"/>
        </a:p>
      </dsp:txBody>
      <dsp:txXfrm>
        <a:off x="154996" y="222669"/>
        <a:ext cx="5716440" cy="431994"/>
      </dsp:txXfrm>
    </dsp:sp>
    <dsp:sp modelId="{31471233-BF15-4F0A-8F15-3ECE71C44521}">
      <dsp:nvSpPr>
        <dsp:cNvPr id="0" name=""/>
        <dsp:cNvSpPr/>
      </dsp:nvSpPr>
      <dsp:spPr>
        <a:xfrm>
          <a:off x="154996" y="672932"/>
          <a:ext cx="1827190" cy="1664360"/>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ka-GE" sz="1200" kern="1200" dirty="0" smtClean="0"/>
            <a:t>ასოცირების შეთანხმება ძალაში შევიდა</a:t>
          </a:r>
          <a:endParaRPr lang="en-US" sz="1200" kern="1200" dirty="0"/>
        </a:p>
      </dsp:txBody>
      <dsp:txXfrm>
        <a:off x="154996" y="672932"/>
        <a:ext cx="1827190" cy="1664360"/>
      </dsp:txXfrm>
    </dsp:sp>
    <dsp:sp modelId="{070E38A1-C22F-411F-B6DA-9C01CE736097}">
      <dsp:nvSpPr>
        <dsp:cNvPr id="0" name=""/>
        <dsp:cNvSpPr/>
      </dsp:nvSpPr>
      <dsp:spPr>
        <a:xfrm>
          <a:off x="1982187" y="294668"/>
          <a:ext cx="4105246" cy="863988"/>
        </a:xfrm>
        <a:prstGeom prst="rightArrow">
          <a:avLst>
            <a:gd name="adj1" fmla="val 50000"/>
            <a:gd name="adj2" fmla="val 5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254000" bIns="137158" numCol="1" spcCol="1270" anchor="ctr" anchorCtr="0">
          <a:noAutofit/>
        </a:bodyPr>
        <a:lstStyle/>
        <a:p>
          <a:pPr lvl="0" algn="l" defTabSz="666750">
            <a:lnSpc>
              <a:spcPct val="90000"/>
            </a:lnSpc>
            <a:spcBef>
              <a:spcPct val="0"/>
            </a:spcBef>
            <a:spcAft>
              <a:spcPct val="35000"/>
            </a:spcAft>
          </a:pPr>
          <a:r>
            <a:rPr lang="ka-GE" sz="1500" kern="1200" dirty="0" smtClean="0"/>
            <a:t>2016 წ. სექტემბერი</a:t>
          </a:r>
          <a:endParaRPr lang="en-US" sz="1500" kern="1200" dirty="0"/>
        </a:p>
      </dsp:txBody>
      <dsp:txXfrm>
        <a:off x="1982187" y="510665"/>
        <a:ext cx="3889249" cy="431994"/>
      </dsp:txXfrm>
    </dsp:sp>
    <dsp:sp modelId="{DD352FA7-905C-46B8-97C7-CC696D497A45}">
      <dsp:nvSpPr>
        <dsp:cNvPr id="0" name=""/>
        <dsp:cNvSpPr/>
      </dsp:nvSpPr>
      <dsp:spPr>
        <a:xfrm>
          <a:off x="1982187" y="960928"/>
          <a:ext cx="1827190" cy="1664360"/>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ka-GE" sz="1200" kern="1200" dirty="0" smtClean="0"/>
            <a:t>ენერგეტიკულ გაერთაინებაში გაწევრიანების ბოლო ვადა </a:t>
          </a:r>
          <a:endParaRPr lang="en-US" sz="1200" kern="1200" dirty="0"/>
        </a:p>
      </dsp:txBody>
      <dsp:txXfrm>
        <a:off x="1982187" y="960928"/>
        <a:ext cx="1827190" cy="1664360"/>
      </dsp:txXfrm>
    </dsp:sp>
    <dsp:sp modelId="{F26120EE-DF5B-4604-8C39-389B6309D8B3}">
      <dsp:nvSpPr>
        <dsp:cNvPr id="0" name=""/>
        <dsp:cNvSpPr/>
      </dsp:nvSpPr>
      <dsp:spPr>
        <a:xfrm>
          <a:off x="3809378" y="582664"/>
          <a:ext cx="2278055" cy="863988"/>
        </a:xfrm>
        <a:prstGeom prst="rightArrow">
          <a:avLst>
            <a:gd name="adj1" fmla="val 50000"/>
            <a:gd name="adj2" fmla="val 5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254000" bIns="137158" numCol="1" spcCol="1270" anchor="ctr" anchorCtr="0">
          <a:noAutofit/>
        </a:bodyPr>
        <a:lstStyle/>
        <a:p>
          <a:pPr lvl="0" algn="l" defTabSz="666750">
            <a:lnSpc>
              <a:spcPct val="90000"/>
            </a:lnSpc>
            <a:spcBef>
              <a:spcPct val="0"/>
            </a:spcBef>
            <a:spcAft>
              <a:spcPct val="35000"/>
            </a:spcAft>
          </a:pPr>
          <a:r>
            <a:rPr lang="ka-GE" sz="1500" kern="1200" dirty="0" smtClean="0"/>
            <a:t>2017 წ. სექტემბერი</a:t>
          </a:r>
          <a:endParaRPr lang="en-US" sz="1500" kern="1200" dirty="0"/>
        </a:p>
      </dsp:txBody>
      <dsp:txXfrm>
        <a:off x="3809378" y="798661"/>
        <a:ext cx="2062058" cy="431994"/>
      </dsp:txXfrm>
    </dsp:sp>
    <dsp:sp modelId="{351814BE-7A6D-45C7-A713-983CB5842F04}">
      <dsp:nvSpPr>
        <dsp:cNvPr id="0" name=""/>
        <dsp:cNvSpPr/>
      </dsp:nvSpPr>
      <dsp:spPr>
        <a:xfrm>
          <a:off x="3809378" y="1248924"/>
          <a:ext cx="1827190" cy="1640002"/>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ka-GE" sz="1200" kern="1200" dirty="0" smtClean="0"/>
            <a:t>ასოცირების ხელშეკრულებით გათვალისწინებული დირექტივების განხორციელების თარიღებზე შეთანხმების ბოლო ვადა. </a:t>
          </a:r>
          <a:endParaRPr lang="en-US" sz="1200" kern="1200" dirty="0"/>
        </a:p>
      </dsp:txBody>
      <dsp:txXfrm>
        <a:off x="3809378" y="1248924"/>
        <a:ext cx="1827190" cy="1640002"/>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623EC3-A72D-41F8-A8AB-3A166EDBEA85}" type="datetimeFigureOut">
              <a:rPr lang="en-US" smtClean="0"/>
              <a:t>26-Sep-14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947916-F8FA-4C10-ACE0-AF32EC884B95}" type="slidenum">
              <a:rPr lang="en-US" smtClean="0"/>
              <a:t>‹#›</a:t>
            </a:fld>
            <a:endParaRPr lang="en-US"/>
          </a:p>
        </p:txBody>
      </p:sp>
    </p:spTree>
    <p:extLst>
      <p:ext uri="{BB962C8B-B14F-4D97-AF65-F5344CB8AC3E}">
        <p14:creationId xmlns:p14="http://schemas.microsoft.com/office/powerpoint/2010/main" val="1491147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dirty="0" smtClean="0"/>
              <a:t>სტრატეგიაში 2009 წელს ჩადებული ქონდა 21.9% ხოლო ახალი დირექტივით 28% დაუდგინეს. </a:t>
            </a:r>
          </a:p>
          <a:p>
            <a:endParaRPr lang="en-US" dirty="0"/>
          </a:p>
        </p:txBody>
      </p:sp>
      <p:sp>
        <p:nvSpPr>
          <p:cNvPr id="4" name="Slide Number Placeholder 3"/>
          <p:cNvSpPr>
            <a:spLocks noGrp="1"/>
          </p:cNvSpPr>
          <p:nvPr>
            <p:ph type="sldNum" sz="quarter" idx="10"/>
          </p:nvPr>
        </p:nvSpPr>
        <p:spPr/>
        <p:txBody>
          <a:bodyPr/>
          <a:lstStyle/>
          <a:p>
            <a:fld id="{F9947916-F8FA-4C10-ACE0-AF32EC884B95}" type="slidenum">
              <a:rPr lang="en-US" smtClean="0"/>
              <a:t>11</a:t>
            </a:fld>
            <a:endParaRPr lang="en-US"/>
          </a:p>
        </p:txBody>
      </p:sp>
    </p:spTree>
    <p:extLst>
      <p:ext uri="{BB962C8B-B14F-4D97-AF65-F5344CB8AC3E}">
        <p14:creationId xmlns:p14="http://schemas.microsoft.com/office/powerpoint/2010/main" val="3969083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C37722E-2FAD-43F2-8D9C-B3794B304614}" type="datetime1">
              <a:rPr lang="en-US" smtClean="0"/>
              <a:t>26-Sep-14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D58AD9-285A-40F7-97AB-DE6C740BA06E}" type="slidenum">
              <a:rPr lang="en-US" smtClean="0"/>
              <a:pPr/>
              <a:t>‹#›</a:t>
            </a:fld>
            <a:endParaRPr lang="en-US"/>
          </a:p>
        </p:txBody>
      </p:sp>
    </p:spTree>
    <p:extLst>
      <p:ext uri="{BB962C8B-B14F-4D97-AF65-F5344CB8AC3E}">
        <p14:creationId xmlns:p14="http://schemas.microsoft.com/office/powerpoint/2010/main" val="21799200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CCF1D0-0DB8-4A63-97A3-833C5A5430F4}" type="datetime1">
              <a:rPr lang="en-US" smtClean="0"/>
              <a:t>26-Sep-14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B401B0-0C9B-41A9-A02A-C76BE8BC17E8}" type="slidenum">
              <a:rPr lang="en-US" smtClean="0"/>
              <a:pPr/>
              <a:t>‹#›</a:t>
            </a:fld>
            <a:endParaRPr lang="en-US"/>
          </a:p>
        </p:txBody>
      </p:sp>
    </p:spTree>
    <p:extLst>
      <p:ext uri="{BB962C8B-B14F-4D97-AF65-F5344CB8AC3E}">
        <p14:creationId xmlns:p14="http://schemas.microsoft.com/office/powerpoint/2010/main" val="3634127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1E39E6-FB9B-4311-9DB6-3E00C5E707D8}" type="datetime1">
              <a:rPr lang="en-US" smtClean="0"/>
              <a:t>26-Sep-14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B401B0-0C9B-41A9-A02A-C76BE8BC17E8}" type="slidenum">
              <a:rPr lang="en-US" smtClean="0"/>
              <a:pPr/>
              <a:t>‹#›</a:t>
            </a:fld>
            <a:endParaRPr lang="en-US"/>
          </a:p>
        </p:txBody>
      </p:sp>
    </p:spTree>
    <p:extLst>
      <p:ext uri="{BB962C8B-B14F-4D97-AF65-F5344CB8AC3E}">
        <p14:creationId xmlns:p14="http://schemas.microsoft.com/office/powerpoint/2010/main" val="2735818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6F2BD8-E46B-4766-81AC-E8D47073BA76}" type="datetime1">
              <a:rPr lang="en-US" smtClean="0"/>
              <a:t>26-Sep-14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B401B0-0C9B-41A9-A02A-C76BE8BC17E8}" type="slidenum">
              <a:rPr lang="en-US" smtClean="0"/>
              <a:pPr/>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22701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E56A9A-E0E0-4546-B17F-5E87E4B8BD28}" type="datetime1">
              <a:rPr lang="en-US" smtClean="0"/>
              <a:t>26-Sep-14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B401B0-0C9B-41A9-A02A-C76BE8BC17E8}" type="slidenum">
              <a:rPr lang="en-US" smtClean="0"/>
              <a:pPr/>
              <a:t>‹#›</a:t>
            </a:fld>
            <a:endParaRPr lang="en-US"/>
          </a:p>
        </p:txBody>
      </p:sp>
    </p:spTree>
    <p:extLst>
      <p:ext uri="{BB962C8B-B14F-4D97-AF65-F5344CB8AC3E}">
        <p14:creationId xmlns:p14="http://schemas.microsoft.com/office/powerpoint/2010/main" val="12289685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2C64BDD-8EAD-496F-AD3A-1B1E00AE7E97}" type="datetime1">
              <a:rPr lang="en-US" smtClean="0"/>
              <a:t>26-Sep-14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B401B0-0C9B-41A9-A02A-C76BE8BC17E8}" type="slidenum">
              <a:rPr lang="en-US" smtClean="0"/>
              <a:pPr/>
              <a:t>‹#›</a:t>
            </a:fld>
            <a:endParaRPr lang="en-US"/>
          </a:p>
        </p:txBody>
      </p:sp>
    </p:spTree>
    <p:extLst>
      <p:ext uri="{BB962C8B-B14F-4D97-AF65-F5344CB8AC3E}">
        <p14:creationId xmlns:p14="http://schemas.microsoft.com/office/powerpoint/2010/main" val="32824578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67D3CE9-8E8D-4878-9433-1C3DEECF3FA2}" type="datetime1">
              <a:rPr lang="en-US" smtClean="0"/>
              <a:t>26-Sep-14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B401B0-0C9B-41A9-A02A-C76BE8BC17E8}" type="slidenum">
              <a:rPr lang="en-US" smtClean="0"/>
              <a:pPr/>
              <a:t>‹#›</a:t>
            </a:fld>
            <a:endParaRPr lang="en-US"/>
          </a:p>
        </p:txBody>
      </p:sp>
    </p:spTree>
    <p:extLst>
      <p:ext uri="{BB962C8B-B14F-4D97-AF65-F5344CB8AC3E}">
        <p14:creationId xmlns:p14="http://schemas.microsoft.com/office/powerpoint/2010/main" val="7636128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650B00-28BF-4A6C-87C8-218DB08C1FDD}" type="datetime1">
              <a:rPr lang="en-US" smtClean="0"/>
              <a:t>26-Sep-14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6D37B6-7704-4454-B26C-557ADEECB18B}" type="slidenum">
              <a:rPr lang="en-US" smtClean="0"/>
              <a:pPr/>
              <a:t>‹#›</a:t>
            </a:fld>
            <a:endParaRPr lang="en-US"/>
          </a:p>
        </p:txBody>
      </p:sp>
    </p:spTree>
    <p:extLst>
      <p:ext uri="{BB962C8B-B14F-4D97-AF65-F5344CB8AC3E}">
        <p14:creationId xmlns:p14="http://schemas.microsoft.com/office/powerpoint/2010/main" val="12979308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433CFD-DBEB-4D0C-9057-C8D2284EC599}" type="datetime1">
              <a:rPr lang="en-US" smtClean="0"/>
              <a:t>26-Sep-14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8D2FC4-707B-4035-B6E2-7A31EEC58720}" type="slidenum">
              <a:rPr lang="en-US" smtClean="0"/>
              <a:pPr/>
              <a:t>‹#›</a:t>
            </a:fld>
            <a:endParaRPr lang="en-US"/>
          </a:p>
        </p:txBody>
      </p:sp>
    </p:spTree>
    <p:extLst>
      <p:ext uri="{BB962C8B-B14F-4D97-AF65-F5344CB8AC3E}">
        <p14:creationId xmlns:p14="http://schemas.microsoft.com/office/powerpoint/2010/main" val="1813608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84710" y="838200"/>
            <a:ext cx="7055380" cy="609600"/>
          </a:xfrm>
        </p:spPr>
        <p:txBody>
          <a:bodyPr/>
          <a:lstStyle>
            <a:lvl1pPr algn="ctr">
              <a:defRPr sz="2400">
                <a:solidFill>
                  <a:srgbClr val="FFC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84710" y="1752601"/>
            <a:ext cx="7910534" cy="449580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83FB1D4C-29CE-4858-9BE0-20F56D902C12}" type="slidenum">
              <a:rPr lang="en-US" smtClean="0"/>
              <a:pPr/>
              <a:t>‹#›</a:t>
            </a:fld>
            <a:endParaRPr lang="en-US"/>
          </a:p>
        </p:txBody>
      </p:sp>
      <p:pic>
        <p:nvPicPr>
          <p:cNvPr id="8"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23876" y="0"/>
            <a:ext cx="800124" cy="7583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764257" cy="7583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69720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67D606-9D57-4BE5-8E81-548BBC4F6B40}" type="datetime1">
              <a:rPr lang="en-US" smtClean="0"/>
              <a:t>26-Sep-14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99D3E-BBF6-4343-9BA9-2819C1973E6B}" type="slidenum">
              <a:rPr lang="en-US" smtClean="0"/>
              <a:pPr/>
              <a:t>‹#›</a:t>
            </a:fld>
            <a:endParaRPr lang="en-US"/>
          </a:p>
        </p:txBody>
      </p:sp>
    </p:spTree>
    <p:extLst>
      <p:ext uri="{BB962C8B-B14F-4D97-AF65-F5344CB8AC3E}">
        <p14:creationId xmlns:p14="http://schemas.microsoft.com/office/powerpoint/2010/main" val="2112824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32AA02D-764A-4E54-90B9-87FB662EA50B}" type="datetime1">
              <a:rPr lang="en-US" smtClean="0"/>
              <a:t>26-Sep-14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F57F9B-2EAD-4A18-995E-15D40273FC58}" type="slidenum">
              <a:rPr lang="en-US" smtClean="0"/>
              <a:pPr/>
              <a:t>‹#›</a:t>
            </a:fld>
            <a:endParaRPr lang="en-US"/>
          </a:p>
        </p:txBody>
      </p:sp>
    </p:spTree>
    <p:extLst>
      <p:ext uri="{BB962C8B-B14F-4D97-AF65-F5344CB8AC3E}">
        <p14:creationId xmlns:p14="http://schemas.microsoft.com/office/powerpoint/2010/main" val="1800288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BE902BC-B8BB-4739-9E9E-274AD4D131EB}" type="datetime1">
              <a:rPr lang="en-US" smtClean="0"/>
              <a:t>26-Sep-14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1758EB-AF08-4C3F-8555-782CA864B68F}" type="slidenum">
              <a:rPr lang="en-US" smtClean="0"/>
              <a:pPr/>
              <a:t>‹#›</a:t>
            </a:fld>
            <a:endParaRPr lang="en-US"/>
          </a:p>
        </p:txBody>
      </p:sp>
    </p:spTree>
    <p:extLst>
      <p:ext uri="{BB962C8B-B14F-4D97-AF65-F5344CB8AC3E}">
        <p14:creationId xmlns:p14="http://schemas.microsoft.com/office/powerpoint/2010/main" val="3202611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1DE9E363-0A82-4B5F-BA83-295C4B32B3C4}" type="datetime1">
              <a:rPr lang="en-US" smtClean="0"/>
              <a:t>26-Sep-14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6A6562D7-A184-4BC1-9F50-2C9EC13CD24D}" type="slidenum">
              <a:rPr lang="en-US" smtClean="0"/>
              <a:pPr/>
              <a:t>‹#›</a:t>
            </a:fld>
            <a:endParaRPr lang="en-US"/>
          </a:p>
        </p:txBody>
      </p:sp>
    </p:spTree>
    <p:extLst>
      <p:ext uri="{BB962C8B-B14F-4D97-AF65-F5344CB8AC3E}">
        <p14:creationId xmlns:p14="http://schemas.microsoft.com/office/powerpoint/2010/main" val="3929918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7F907F4-3129-4C91-9391-BC1135637F2C}" type="datetime1">
              <a:rPr lang="en-US" smtClean="0"/>
              <a:t>26-Sep-14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79684BC8-F4F3-4423-AA79-73253B5B26CA}" type="slidenum">
              <a:rPr lang="en-US" smtClean="0"/>
              <a:pPr/>
              <a:t>‹#›</a:t>
            </a:fld>
            <a:endParaRPr lang="en-US"/>
          </a:p>
        </p:txBody>
      </p:sp>
    </p:spTree>
    <p:extLst>
      <p:ext uri="{BB962C8B-B14F-4D97-AF65-F5344CB8AC3E}">
        <p14:creationId xmlns:p14="http://schemas.microsoft.com/office/powerpoint/2010/main" val="1997399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5A4145D6-0BE4-4F7B-A904-BEE6E159B787}" type="datetime1">
              <a:rPr lang="en-US" smtClean="0"/>
              <a:t>26-Sep-14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99DC55F0-3693-4395-B997-C566E4950472}" type="slidenum">
              <a:rPr lang="en-US" smtClean="0"/>
              <a:pPr/>
              <a:t>‹#›</a:t>
            </a:fld>
            <a:endParaRPr lang="en-US"/>
          </a:p>
        </p:txBody>
      </p:sp>
    </p:spTree>
    <p:extLst>
      <p:ext uri="{BB962C8B-B14F-4D97-AF65-F5344CB8AC3E}">
        <p14:creationId xmlns:p14="http://schemas.microsoft.com/office/powerpoint/2010/main" val="1140640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71C0F4-0966-48C8-A1A4-4BA285773C93}" type="datetime1">
              <a:rPr lang="en-US" smtClean="0"/>
              <a:t>26-Sep-14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D33130-C69B-4CDD-BB63-A7D1878F4C5A}" type="slidenum">
              <a:rPr lang="en-US" smtClean="0"/>
              <a:pPr/>
              <a:t>‹#›</a:t>
            </a:fld>
            <a:endParaRPr lang="en-US"/>
          </a:p>
        </p:txBody>
      </p:sp>
    </p:spTree>
    <p:extLst>
      <p:ext uri="{BB962C8B-B14F-4D97-AF65-F5344CB8AC3E}">
        <p14:creationId xmlns:p14="http://schemas.microsoft.com/office/powerpoint/2010/main" val="3230906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7678AFF-4CED-4BD5-B66A-1FB68C1A22DF}" type="datetime1">
              <a:rPr lang="en-US" smtClean="0"/>
              <a:t>26-Sep-14</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C1B401B0-0C9B-41A9-A02A-C76BE8BC17E8}" type="slidenum">
              <a:rPr lang="en-US" smtClean="0"/>
              <a:pPr/>
              <a:t>‹#›</a:t>
            </a:fld>
            <a:endParaRPr lang="en-US"/>
          </a:p>
        </p:txBody>
      </p:sp>
    </p:spTree>
    <p:extLst>
      <p:ext uri="{BB962C8B-B14F-4D97-AF65-F5344CB8AC3E}">
        <p14:creationId xmlns:p14="http://schemas.microsoft.com/office/powerpoint/2010/main" val="2940236305"/>
      </p:ext>
    </p:extLst>
  </p:cSld>
  <p:clrMap bg1="dk1" tx1="lt1" bg2="dk2" tx2="lt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 id="2147483783" r:id="rId12"/>
    <p:sldLayoutId id="2147483784" r:id="rId13"/>
    <p:sldLayoutId id="2147483785" r:id="rId14"/>
    <p:sldLayoutId id="2147483786" r:id="rId15"/>
    <p:sldLayoutId id="2147483787" r:id="rId16"/>
    <p:sldLayoutId id="2147483788" r:id="rId17"/>
  </p:sldLayoutIdLst>
  <p:timing>
    <p:tnLst>
      <p:par>
        <p:cTn id="1" dur="indefinite" restart="never" nodeType="tmRoot"/>
      </p:par>
    </p:tnLst>
  </p:timing>
  <p:hf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1.xml"/><Relationship Id="rId4" Type="http://schemas.openxmlformats.org/officeDocument/2006/relationships/image" Target="cid:image001.png@01CF6D2D.E5B6769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3.xml"/><Relationship Id="rId4" Type="http://schemas.openxmlformats.org/officeDocument/2006/relationships/image" Target="cid:image001.png@01CF6D2D.E5B6769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371600"/>
            <a:ext cx="7772400" cy="2133600"/>
          </a:xfrm>
        </p:spPr>
        <p:txBody>
          <a:bodyPr/>
          <a:lstStyle/>
          <a:p>
            <a:pPr algn="ctr"/>
            <a:r>
              <a:rPr lang="ka-GE" sz="2800" b="1" dirty="0"/>
              <a:t>ენერგიის განახლებადი წყაროები, ევროკავშირის დირექტივა 2009/28</a:t>
            </a:r>
            <a:r>
              <a:rPr lang="en-US" sz="2800" b="1" dirty="0"/>
              <a:t>/EC </a:t>
            </a:r>
            <a:r>
              <a:rPr lang="ka-GE" sz="2800" b="1" dirty="0"/>
              <a:t>და მისი დანერგვა ენერგეტიკული გაერთიანების ქვეყნებში. </a:t>
            </a:r>
            <a:endParaRPr lang="en-US" sz="2800" b="1" dirty="0"/>
          </a:p>
        </p:txBody>
      </p:sp>
      <p:sp>
        <p:nvSpPr>
          <p:cNvPr id="3" name="Subtitle 2"/>
          <p:cNvSpPr>
            <a:spLocks noGrp="1"/>
          </p:cNvSpPr>
          <p:nvPr>
            <p:ph type="subTitle" idx="1"/>
          </p:nvPr>
        </p:nvSpPr>
        <p:spPr>
          <a:xfrm>
            <a:off x="914400" y="4495800"/>
            <a:ext cx="6172200" cy="1066800"/>
          </a:xfrm>
        </p:spPr>
        <p:txBody>
          <a:bodyPr/>
          <a:lstStyle/>
          <a:p>
            <a:pPr algn="l"/>
            <a:r>
              <a:rPr lang="ka-GE" sz="2000" b="1" dirty="0" smtClean="0"/>
              <a:t>გიორგი </a:t>
            </a:r>
            <a:r>
              <a:rPr lang="ka-GE" sz="2000" b="1" dirty="0" smtClean="0"/>
              <a:t>მუხიგულიშვილი</a:t>
            </a:r>
            <a:endParaRPr lang="ka-GE" sz="2000" b="1" dirty="0" smtClean="0"/>
          </a:p>
          <a:p>
            <a:pPr algn="l"/>
            <a:r>
              <a:rPr lang="ka-GE" sz="1800" dirty="0" smtClean="0"/>
              <a:t>ანალიტიკოსი - </a:t>
            </a:r>
            <a:r>
              <a:rPr lang="en-US" sz="1800" dirty="0" smtClean="0"/>
              <a:t>WEG</a:t>
            </a:r>
            <a:endParaRPr lang="en-US" sz="1800" dirty="0"/>
          </a:p>
        </p:txBody>
      </p:sp>
      <p:sp>
        <p:nvSpPr>
          <p:cNvPr id="6" name="TextBox 5"/>
          <p:cNvSpPr txBox="1"/>
          <p:nvPr/>
        </p:nvSpPr>
        <p:spPr>
          <a:xfrm>
            <a:off x="3352800" y="6107668"/>
            <a:ext cx="2514600" cy="369332"/>
          </a:xfrm>
          <a:prstGeom prst="rect">
            <a:avLst/>
          </a:prstGeom>
          <a:noFill/>
        </p:spPr>
        <p:txBody>
          <a:bodyPr wrap="square" rtlCol="0">
            <a:spAutoFit/>
          </a:bodyPr>
          <a:lstStyle/>
          <a:p>
            <a:pPr algn="ctr"/>
            <a:r>
              <a:rPr lang="ka-GE" dirty="0" smtClean="0"/>
              <a:t>თბილისი 2014</a:t>
            </a:r>
            <a:endParaRPr lang="en-US" dirty="0"/>
          </a:p>
        </p:txBody>
      </p:sp>
      <p:pic>
        <p:nvPicPr>
          <p:cNvPr id="7" name="Picture 6"/>
          <p:cNvPicPr/>
          <p:nvPr/>
        </p:nvPicPr>
        <p:blipFill>
          <a:blip r:embed="rId2">
            <a:extLst>
              <a:ext uri="{28A0092B-C50C-407E-A947-70E740481C1C}">
                <a14:useLocalDpi xmlns:a14="http://schemas.microsoft.com/office/drawing/2010/main" val="0"/>
              </a:ext>
            </a:extLst>
          </a:blip>
          <a:srcRect/>
          <a:stretch>
            <a:fillRect/>
          </a:stretch>
        </p:blipFill>
        <p:spPr bwMode="auto">
          <a:xfrm>
            <a:off x="3429000" y="0"/>
            <a:ext cx="2209800" cy="908789"/>
          </a:xfrm>
          <a:prstGeom prst="rect">
            <a:avLst/>
          </a:prstGeom>
          <a:noFill/>
          <a:ln>
            <a:noFill/>
          </a:ln>
        </p:spPr>
      </p:pic>
      <p:pic>
        <p:nvPicPr>
          <p:cNvPr id="8" name="Picture 7" descr="cid:image001.png@01CF6D2D.E5B67690"/>
          <p:cNvPicPr/>
          <p:nvPr/>
        </p:nvPicPr>
        <p:blipFill rotWithShape="1">
          <a:blip r:embed="rId3" r:link="rId4" cstate="print">
            <a:extLst>
              <a:ext uri="{28A0092B-C50C-407E-A947-70E740481C1C}">
                <a14:useLocalDpi xmlns:a14="http://schemas.microsoft.com/office/drawing/2010/main" val="0"/>
              </a:ext>
            </a:extLst>
          </a:blip>
          <a:srcRect l="3291"/>
          <a:stretch/>
        </p:blipFill>
        <p:spPr bwMode="auto">
          <a:xfrm>
            <a:off x="0" y="0"/>
            <a:ext cx="3475902" cy="908789"/>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761999"/>
            <a:ext cx="7055380" cy="990601"/>
          </a:xfrm>
        </p:spPr>
        <p:txBody>
          <a:bodyPr/>
          <a:lstStyle/>
          <a:p>
            <a:r>
              <a:rPr lang="ka-GE" b="1" dirty="0" smtClean="0"/>
              <a:t>დირექტივა </a:t>
            </a:r>
            <a:r>
              <a:rPr lang="en-US" b="1" dirty="0"/>
              <a:t>2009/28/EC </a:t>
            </a:r>
            <a:r>
              <a:rPr lang="ka-GE" b="1" dirty="0" smtClean="0"/>
              <a:t>განხორციელება - ხორვატიის გამოცდილება</a:t>
            </a:r>
            <a:endParaRPr lang="en-US" b="1" dirty="0"/>
          </a:p>
        </p:txBody>
      </p:sp>
      <p:sp>
        <p:nvSpPr>
          <p:cNvPr id="3" name="Content Placeholder 2"/>
          <p:cNvSpPr>
            <a:spLocks noGrp="1"/>
          </p:cNvSpPr>
          <p:nvPr>
            <p:ph idx="1"/>
          </p:nvPr>
        </p:nvSpPr>
        <p:spPr/>
        <p:txBody>
          <a:bodyPr>
            <a:normAutofit/>
          </a:bodyPr>
          <a:lstStyle/>
          <a:p>
            <a:r>
              <a:rPr lang="ka-GE" dirty="0"/>
              <a:t>ქარის სადგურების სიმძლავრეები შეზღუდულია გარემოსდაცვითი და სისტემის შეზღუდვებიდან გამომდინარე</a:t>
            </a:r>
          </a:p>
          <a:p>
            <a:endParaRPr lang="ka-GE" dirty="0" smtClean="0"/>
          </a:p>
          <a:p>
            <a:r>
              <a:rPr lang="ka-GE" dirty="0" smtClean="0"/>
              <a:t>2013 წ. 30 ივნისს უნდა წარედგინა კომისიისთვის განახლებადი ენერგიის ეროვნული სამოქმედო გეგმა (</a:t>
            </a:r>
            <a:r>
              <a:rPr lang="en-US" dirty="0" smtClean="0"/>
              <a:t>NREAP)</a:t>
            </a:r>
            <a:endParaRPr lang="ka-GE" dirty="0" smtClean="0"/>
          </a:p>
          <a:p>
            <a:endParaRPr lang="ka-GE" dirty="0"/>
          </a:p>
          <a:p>
            <a:r>
              <a:rPr lang="ka-GE" dirty="0" smtClean="0"/>
              <a:t>დირექტივის მოთხოვნების უმრავლესობა გათვალისწინებული აქვს ცალკეულ კანონებში </a:t>
            </a:r>
          </a:p>
          <a:p>
            <a:endParaRPr lang="ka-GE" dirty="0" smtClean="0"/>
          </a:p>
          <a:p>
            <a:r>
              <a:rPr lang="ka-GE" dirty="0" smtClean="0"/>
              <a:t>აქვთ ადმინისტრაციული ბარიერები რომელთა გამარტივებასაც აპირებენ. </a:t>
            </a:r>
            <a:endParaRPr lang="ka-GE" dirty="0"/>
          </a:p>
          <a:p>
            <a:endParaRPr lang="ka-GE" dirty="0" smtClean="0"/>
          </a:p>
          <a:p>
            <a:endParaRPr lang="ka-GE" dirty="0" smtClean="0"/>
          </a:p>
          <a:p>
            <a:endParaRPr lang="ka-GE" dirty="0" smtClean="0"/>
          </a:p>
          <a:p>
            <a:endParaRPr lang="en-US" dirty="0"/>
          </a:p>
        </p:txBody>
      </p:sp>
      <p:sp>
        <p:nvSpPr>
          <p:cNvPr id="4" name="Slide Number Placeholder 3"/>
          <p:cNvSpPr>
            <a:spLocks noGrp="1"/>
          </p:cNvSpPr>
          <p:nvPr>
            <p:ph type="sldNum" sz="quarter" idx="12"/>
          </p:nvPr>
        </p:nvSpPr>
        <p:spPr/>
        <p:txBody>
          <a:bodyPr/>
          <a:lstStyle/>
          <a:p>
            <a:fld id="{83FB1D4C-29CE-4858-9BE0-20F56D902C12}" type="slidenum">
              <a:rPr lang="en-US" smtClean="0"/>
              <a:pPr/>
              <a:t>10</a:t>
            </a:fld>
            <a:endParaRPr lang="en-US"/>
          </a:p>
        </p:txBody>
      </p:sp>
    </p:spTree>
    <p:extLst>
      <p:ext uri="{BB962C8B-B14F-4D97-AF65-F5344CB8AC3E}">
        <p14:creationId xmlns:p14="http://schemas.microsoft.com/office/powerpoint/2010/main" val="19628959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761999"/>
            <a:ext cx="7055380" cy="990601"/>
          </a:xfrm>
        </p:spPr>
        <p:txBody>
          <a:bodyPr/>
          <a:lstStyle/>
          <a:p>
            <a:r>
              <a:rPr lang="ka-GE" b="1" dirty="0" smtClean="0"/>
              <a:t>დირექტივა </a:t>
            </a:r>
            <a:r>
              <a:rPr lang="en-US" b="1" dirty="0"/>
              <a:t>2009/28/EC </a:t>
            </a:r>
            <a:r>
              <a:rPr lang="ka-GE" b="1" dirty="0" smtClean="0"/>
              <a:t>განხორციელება - მაკედონიის გამოცდილება</a:t>
            </a:r>
            <a:endParaRPr lang="en-US" b="1" dirty="0"/>
          </a:p>
        </p:txBody>
      </p:sp>
      <p:sp>
        <p:nvSpPr>
          <p:cNvPr id="3" name="Content Placeholder 2"/>
          <p:cNvSpPr>
            <a:spLocks noGrp="1"/>
          </p:cNvSpPr>
          <p:nvPr>
            <p:ph idx="1"/>
          </p:nvPr>
        </p:nvSpPr>
        <p:spPr>
          <a:xfrm>
            <a:off x="304800" y="1752600"/>
            <a:ext cx="8305800" cy="5029200"/>
          </a:xfrm>
        </p:spPr>
        <p:txBody>
          <a:bodyPr>
            <a:normAutofit fontScale="85000" lnSpcReduction="10000"/>
          </a:bodyPr>
          <a:lstStyle/>
          <a:p>
            <a:r>
              <a:rPr lang="ka-GE" dirty="0" smtClean="0"/>
              <a:t>28% </a:t>
            </a:r>
            <a:r>
              <a:rPr lang="ka-GE" dirty="0"/>
              <a:t>განახლებადების წილი მთლიან ენერგომოხმარებაში 2020 წ</a:t>
            </a:r>
            <a:r>
              <a:rPr lang="ka-GE" dirty="0" smtClean="0"/>
              <a:t>.</a:t>
            </a:r>
          </a:p>
          <a:p>
            <a:endParaRPr lang="ka-GE" dirty="0"/>
          </a:p>
          <a:p>
            <a:r>
              <a:rPr lang="ka-GE" dirty="0"/>
              <a:t>10% განახლებადების წილი ტრანსპორტის მოხმარებაში 2020წ</a:t>
            </a:r>
            <a:r>
              <a:rPr lang="ka-GE" dirty="0" smtClean="0"/>
              <a:t>. ეკონომიკის სამინისტრო არის პასუხისმგებელი. </a:t>
            </a:r>
            <a:endParaRPr lang="ka-GE" dirty="0"/>
          </a:p>
          <a:p>
            <a:endParaRPr lang="ka-GE" dirty="0" smtClean="0"/>
          </a:p>
          <a:p>
            <a:r>
              <a:rPr lang="ka-GE" dirty="0" smtClean="0"/>
              <a:t>2006-2008 წწ. მიიღო განახლებადებზე ცალკეული კანონები, რომლებიც 2011წ. გადაამუშავა თავიდან</a:t>
            </a:r>
            <a:endParaRPr lang="ka-GE" dirty="0"/>
          </a:p>
          <a:p>
            <a:endParaRPr lang="ka-GE" dirty="0"/>
          </a:p>
          <a:p>
            <a:r>
              <a:rPr lang="en-US" dirty="0"/>
              <a:t>Feed-in </a:t>
            </a:r>
            <a:r>
              <a:rPr lang="ka-GE" dirty="0"/>
              <a:t>ტარიფი ეგწ. </a:t>
            </a:r>
            <a:r>
              <a:rPr lang="ka-GE" dirty="0" smtClean="0"/>
              <a:t>ხელშეწყობისათვის, </a:t>
            </a:r>
            <a:r>
              <a:rPr lang="en-US" dirty="0" smtClean="0"/>
              <a:t>PPA-</a:t>
            </a:r>
            <a:r>
              <a:rPr lang="ka-GE" dirty="0" smtClean="0"/>
              <a:t>20 წლიანი ჰიდრო, 15 წლიანი სხვა განახლებადისთვის</a:t>
            </a:r>
          </a:p>
          <a:p>
            <a:endParaRPr lang="ka-GE" dirty="0" smtClean="0"/>
          </a:p>
          <a:p>
            <a:r>
              <a:rPr lang="ka-GE" dirty="0" smtClean="0"/>
              <a:t>ეგწ</a:t>
            </a:r>
            <a:r>
              <a:rPr lang="ka-GE" dirty="0"/>
              <a:t>.-ების ქსელზე პრიორიტეტული დაშვება კანონით უზრუნველყოფილია</a:t>
            </a:r>
          </a:p>
          <a:p>
            <a:endParaRPr lang="ka-GE" dirty="0" smtClean="0"/>
          </a:p>
          <a:p>
            <a:r>
              <a:rPr lang="ka-GE" dirty="0" smtClean="0"/>
              <a:t>ბაზრის ოპერატორი შეისყიდის მთელ ენერგიას განახლებადი წყაროებიდან</a:t>
            </a:r>
          </a:p>
          <a:p>
            <a:endParaRPr lang="ka-GE" dirty="0"/>
          </a:p>
          <a:p>
            <a:endParaRPr lang="ka-GE" dirty="0"/>
          </a:p>
          <a:p>
            <a:endParaRPr lang="ka-GE" dirty="0" smtClean="0"/>
          </a:p>
          <a:p>
            <a:endParaRPr lang="ka-GE" dirty="0" smtClean="0"/>
          </a:p>
          <a:p>
            <a:endParaRPr lang="ka-GE" dirty="0" smtClean="0"/>
          </a:p>
          <a:p>
            <a:endParaRPr lang="ka-GE" dirty="0" smtClean="0"/>
          </a:p>
          <a:p>
            <a:endParaRPr lang="en-US" dirty="0"/>
          </a:p>
        </p:txBody>
      </p:sp>
      <p:sp>
        <p:nvSpPr>
          <p:cNvPr id="4" name="Slide Number Placeholder 3"/>
          <p:cNvSpPr>
            <a:spLocks noGrp="1"/>
          </p:cNvSpPr>
          <p:nvPr>
            <p:ph type="sldNum" sz="quarter" idx="12"/>
          </p:nvPr>
        </p:nvSpPr>
        <p:spPr/>
        <p:txBody>
          <a:bodyPr/>
          <a:lstStyle/>
          <a:p>
            <a:fld id="{83FB1D4C-29CE-4858-9BE0-20F56D902C12}" type="slidenum">
              <a:rPr lang="en-US" smtClean="0"/>
              <a:pPr/>
              <a:t>11</a:t>
            </a:fld>
            <a:endParaRPr lang="en-US"/>
          </a:p>
        </p:txBody>
      </p:sp>
    </p:spTree>
    <p:extLst>
      <p:ext uri="{BB962C8B-B14F-4D97-AF65-F5344CB8AC3E}">
        <p14:creationId xmlns:p14="http://schemas.microsoft.com/office/powerpoint/2010/main" val="40257655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761999"/>
            <a:ext cx="7055380" cy="990601"/>
          </a:xfrm>
        </p:spPr>
        <p:txBody>
          <a:bodyPr/>
          <a:lstStyle/>
          <a:p>
            <a:r>
              <a:rPr lang="ka-GE" b="1" dirty="0" smtClean="0"/>
              <a:t>დირექტივა </a:t>
            </a:r>
            <a:r>
              <a:rPr lang="en-US" b="1" dirty="0"/>
              <a:t>2009/28/EC </a:t>
            </a:r>
            <a:r>
              <a:rPr lang="ka-GE" b="1" dirty="0" smtClean="0"/>
              <a:t>განხორციელება - მაკედონიის გამოცდილება</a:t>
            </a:r>
            <a:endParaRPr lang="en-US" b="1" dirty="0"/>
          </a:p>
        </p:txBody>
      </p:sp>
      <p:sp>
        <p:nvSpPr>
          <p:cNvPr id="3" name="Content Placeholder 2"/>
          <p:cNvSpPr>
            <a:spLocks noGrp="1"/>
          </p:cNvSpPr>
          <p:nvPr>
            <p:ph idx="1"/>
          </p:nvPr>
        </p:nvSpPr>
        <p:spPr>
          <a:xfrm>
            <a:off x="484710" y="1752601"/>
            <a:ext cx="8125890" cy="4495806"/>
          </a:xfrm>
        </p:spPr>
        <p:txBody>
          <a:bodyPr>
            <a:normAutofit fontScale="92500" lnSpcReduction="10000"/>
          </a:bodyPr>
          <a:lstStyle/>
          <a:p>
            <a:r>
              <a:rPr lang="ka-GE" dirty="0"/>
              <a:t>ენერგეტიკის სააგენტო - გასცემს ლიცენციებს და ინფორმაციას ენერგიის წარმომავლობის </a:t>
            </a:r>
            <a:r>
              <a:rPr lang="ka-GE" dirty="0" smtClean="0"/>
              <a:t>შესახებ</a:t>
            </a:r>
          </a:p>
          <a:p>
            <a:endParaRPr lang="ka-GE" dirty="0"/>
          </a:p>
          <a:p>
            <a:r>
              <a:rPr lang="ka-GE" dirty="0" smtClean="0"/>
              <a:t>2007 წ. სამთავრობო პროგრამა - 30% სუბსიდიები მზის კოლექტორებზე საყოფაცხოვრებო სექტორისათვის</a:t>
            </a:r>
          </a:p>
          <a:p>
            <a:endParaRPr lang="ka-GE" dirty="0"/>
          </a:p>
          <a:p>
            <a:r>
              <a:rPr lang="ka-GE" dirty="0" smtClean="0"/>
              <a:t>2011 წელს მიიღო კანონი ბიოსაწვავის შესახებ</a:t>
            </a:r>
          </a:p>
          <a:p>
            <a:endParaRPr lang="ka-GE" dirty="0" smtClean="0"/>
          </a:p>
          <a:p>
            <a:r>
              <a:rPr lang="ka-GE" dirty="0" smtClean="0"/>
              <a:t>კოორდინაციის ნაკლებობა ინსტიტუტებს შორის და ცნობიერების დაბალი დონე. </a:t>
            </a:r>
          </a:p>
          <a:p>
            <a:endParaRPr lang="ka-GE" dirty="0" smtClean="0"/>
          </a:p>
          <a:p>
            <a:r>
              <a:rPr lang="ka-GE" dirty="0" smtClean="0"/>
              <a:t>2013 </a:t>
            </a:r>
            <a:r>
              <a:rPr lang="ka-GE" dirty="0"/>
              <a:t>წ. 30 ივნისს უნდა წარედგინა კომისიისთვის განახლებადი ენერგიის ეროვნული სამოქმედო გეგმა (</a:t>
            </a:r>
            <a:r>
              <a:rPr lang="en-US" dirty="0"/>
              <a:t>NREAP)</a:t>
            </a:r>
            <a:endParaRPr lang="ka-GE" dirty="0"/>
          </a:p>
          <a:p>
            <a:endParaRPr lang="ka-GE" dirty="0" smtClean="0"/>
          </a:p>
          <a:p>
            <a:endParaRPr lang="ka-GE" dirty="0" smtClean="0"/>
          </a:p>
          <a:p>
            <a:endParaRPr lang="ka-GE" dirty="0"/>
          </a:p>
          <a:p>
            <a:endParaRPr lang="ka-GE" dirty="0" smtClean="0"/>
          </a:p>
          <a:p>
            <a:endParaRPr lang="ka-GE" dirty="0"/>
          </a:p>
          <a:p>
            <a:endParaRPr lang="ka-GE" dirty="0"/>
          </a:p>
          <a:p>
            <a:endParaRPr lang="ka-GE" dirty="0"/>
          </a:p>
          <a:p>
            <a:endParaRPr lang="ka-GE" dirty="0" smtClean="0"/>
          </a:p>
          <a:p>
            <a:endParaRPr lang="ka-GE" dirty="0" smtClean="0"/>
          </a:p>
          <a:p>
            <a:endParaRPr lang="ka-GE" dirty="0" smtClean="0"/>
          </a:p>
          <a:p>
            <a:endParaRPr lang="ka-GE" dirty="0" smtClean="0"/>
          </a:p>
          <a:p>
            <a:endParaRPr lang="en-US" dirty="0"/>
          </a:p>
        </p:txBody>
      </p:sp>
      <p:sp>
        <p:nvSpPr>
          <p:cNvPr id="4" name="Slide Number Placeholder 3"/>
          <p:cNvSpPr>
            <a:spLocks noGrp="1"/>
          </p:cNvSpPr>
          <p:nvPr>
            <p:ph type="sldNum" sz="quarter" idx="12"/>
          </p:nvPr>
        </p:nvSpPr>
        <p:spPr/>
        <p:txBody>
          <a:bodyPr/>
          <a:lstStyle/>
          <a:p>
            <a:fld id="{83FB1D4C-29CE-4858-9BE0-20F56D902C12}" type="slidenum">
              <a:rPr lang="en-US" smtClean="0"/>
              <a:pPr/>
              <a:t>12</a:t>
            </a:fld>
            <a:endParaRPr lang="en-US"/>
          </a:p>
        </p:txBody>
      </p:sp>
    </p:spTree>
    <p:extLst>
      <p:ext uri="{BB962C8B-B14F-4D97-AF65-F5344CB8AC3E}">
        <p14:creationId xmlns:p14="http://schemas.microsoft.com/office/powerpoint/2010/main" val="27590154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761999"/>
            <a:ext cx="7055380" cy="990601"/>
          </a:xfrm>
        </p:spPr>
        <p:txBody>
          <a:bodyPr/>
          <a:lstStyle/>
          <a:p>
            <a:r>
              <a:rPr lang="ka-GE" b="1" dirty="0" smtClean="0"/>
              <a:t>დირექტივა </a:t>
            </a:r>
            <a:r>
              <a:rPr lang="en-US" b="1" dirty="0"/>
              <a:t>2009/28/EC </a:t>
            </a:r>
            <a:r>
              <a:rPr lang="ka-GE" b="1" dirty="0" smtClean="0"/>
              <a:t>განხორციელება - მოლდოვას გამოცდილება</a:t>
            </a:r>
            <a:endParaRPr lang="en-US" b="1" dirty="0"/>
          </a:p>
        </p:txBody>
      </p:sp>
      <p:sp>
        <p:nvSpPr>
          <p:cNvPr id="3" name="Content Placeholder 2"/>
          <p:cNvSpPr>
            <a:spLocks noGrp="1"/>
          </p:cNvSpPr>
          <p:nvPr>
            <p:ph idx="1"/>
          </p:nvPr>
        </p:nvSpPr>
        <p:spPr>
          <a:xfrm>
            <a:off x="484710" y="1752601"/>
            <a:ext cx="8125890" cy="4495806"/>
          </a:xfrm>
        </p:spPr>
        <p:txBody>
          <a:bodyPr>
            <a:normAutofit/>
          </a:bodyPr>
          <a:lstStyle/>
          <a:p>
            <a:r>
              <a:rPr lang="ka-GE" dirty="0" smtClean="0"/>
              <a:t>17% </a:t>
            </a:r>
            <a:r>
              <a:rPr lang="ka-GE" dirty="0"/>
              <a:t>განახლებადების წილი მთლიან ენერგომოხმარებაში 2020 წ</a:t>
            </a:r>
            <a:r>
              <a:rPr lang="ka-GE" dirty="0" smtClean="0"/>
              <a:t>. (10% ელ.ენერგია, 10% ტრანსპორტი, 27% გათბობა-გაგრილება)</a:t>
            </a:r>
            <a:endParaRPr lang="ka-GE" dirty="0"/>
          </a:p>
          <a:p>
            <a:endParaRPr lang="ka-GE" dirty="0"/>
          </a:p>
          <a:p>
            <a:r>
              <a:rPr lang="ka-GE" dirty="0"/>
              <a:t>10% განახლებადების წილი ტრანსპორტის მოხმარებაში 2020წ. </a:t>
            </a:r>
            <a:r>
              <a:rPr lang="ka-GE" dirty="0" smtClean="0"/>
              <a:t>ძირითადად იმპორტით დაკმაყოფილდება</a:t>
            </a:r>
            <a:endParaRPr lang="ka-GE" dirty="0"/>
          </a:p>
          <a:p>
            <a:endParaRPr lang="ka-GE" dirty="0"/>
          </a:p>
          <a:p>
            <a:r>
              <a:rPr lang="ka-GE" dirty="0" smtClean="0"/>
              <a:t>2007 წ. მიიღო კანონი განახლებადი ენერგიის შესახებ, თუმცა ახალს ამუშავებს ამჟამად</a:t>
            </a:r>
          </a:p>
          <a:p>
            <a:endParaRPr lang="ka-GE" dirty="0"/>
          </a:p>
          <a:p>
            <a:r>
              <a:rPr lang="ka-GE" dirty="0" smtClean="0"/>
              <a:t>2013 წ. შემოდგომაზე უნდა წარედგინა კომისიისთვის განახლებადი </a:t>
            </a:r>
            <a:r>
              <a:rPr lang="ka-GE" dirty="0"/>
              <a:t>ენერგიის ეროვნული სამოქმედო გეგმა (</a:t>
            </a:r>
            <a:r>
              <a:rPr lang="en-US" dirty="0"/>
              <a:t>NREAP)</a:t>
            </a:r>
            <a:endParaRPr lang="ka-GE" dirty="0"/>
          </a:p>
          <a:p>
            <a:endParaRPr lang="ka-GE" dirty="0" smtClean="0"/>
          </a:p>
          <a:p>
            <a:endParaRPr lang="ka-GE" dirty="0" smtClean="0"/>
          </a:p>
          <a:p>
            <a:endParaRPr lang="ka-GE" dirty="0" smtClean="0"/>
          </a:p>
          <a:p>
            <a:endParaRPr lang="ka-GE" dirty="0"/>
          </a:p>
          <a:p>
            <a:endParaRPr lang="ka-GE" dirty="0" smtClean="0"/>
          </a:p>
          <a:p>
            <a:endParaRPr lang="ka-GE" dirty="0"/>
          </a:p>
          <a:p>
            <a:endParaRPr lang="ka-GE" dirty="0"/>
          </a:p>
          <a:p>
            <a:endParaRPr lang="ka-GE" dirty="0"/>
          </a:p>
          <a:p>
            <a:endParaRPr lang="ka-GE" dirty="0" smtClean="0"/>
          </a:p>
          <a:p>
            <a:endParaRPr lang="ka-GE" dirty="0" smtClean="0"/>
          </a:p>
          <a:p>
            <a:endParaRPr lang="ka-GE" dirty="0" smtClean="0"/>
          </a:p>
          <a:p>
            <a:endParaRPr lang="ka-GE" dirty="0" smtClean="0"/>
          </a:p>
          <a:p>
            <a:endParaRPr lang="en-US" dirty="0"/>
          </a:p>
        </p:txBody>
      </p:sp>
      <p:sp>
        <p:nvSpPr>
          <p:cNvPr id="4" name="Slide Number Placeholder 3"/>
          <p:cNvSpPr>
            <a:spLocks noGrp="1"/>
          </p:cNvSpPr>
          <p:nvPr>
            <p:ph type="sldNum" sz="quarter" idx="12"/>
          </p:nvPr>
        </p:nvSpPr>
        <p:spPr/>
        <p:txBody>
          <a:bodyPr/>
          <a:lstStyle/>
          <a:p>
            <a:fld id="{83FB1D4C-29CE-4858-9BE0-20F56D902C12}" type="slidenum">
              <a:rPr lang="en-US" smtClean="0"/>
              <a:pPr/>
              <a:t>13</a:t>
            </a:fld>
            <a:endParaRPr lang="en-US" dirty="0"/>
          </a:p>
        </p:txBody>
      </p:sp>
    </p:spTree>
    <p:extLst>
      <p:ext uri="{BB962C8B-B14F-4D97-AF65-F5344CB8AC3E}">
        <p14:creationId xmlns:p14="http://schemas.microsoft.com/office/powerpoint/2010/main" val="17111507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761999"/>
            <a:ext cx="7055380" cy="990601"/>
          </a:xfrm>
        </p:spPr>
        <p:txBody>
          <a:bodyPr/>
          <a:lstStyle/>
          <a:p>
            <a:r>
              <a:rPr lang="ka-GE" b="1" dirty="0" smtClean="0"/>
              <a:t>დირექტივა </a:t>
            </a:r>
            <a:r>
              <a:rPr lang="en-US" b="1" dirty="0"/>
              <a:t>2009/28/EC </a:t>
            </a:r>
            <a:r>
              <a:rPr lang="ka-GE" b="1" dirty="0" smtClean="0"/>
              <a:t>განხორციელება - მოლდოვას გამოცდილება</a:t>
            </a:r>
            <a:endParaRPr lang="en-US" b="1" dirty="0"/>
          </a:p>
        </p:txBody>
      </p:sp>
      <p:sp>
        <p:nvSpPr>
          <p:cNvPr id="3" name="Content Placeholder 2"/>
          <p:cNvSpPr>
            <a:spLocks noGrp="1"/>
          </p:cNvSpPr>
          <p:nvPr>
            <p:ph idx="1"/>
          </p:nvPr>
        </p:nvSpPr>
        <p:spPr>
          <a:xfrm>
            <a:off x="484710" y="1752601"/>
            <a:ext cx="8125890" cy="4495806"/>
          </a:xfrm>
        </p:spPr>
        <p:txBody>
          <a:bodyPr>
            <a:normAutofit/>
          </a:bodyPr>
          <a:lstStyle/>
          <a:p>
            <a:r>
              <a:rPr lang="ka-GE" dirty="0" smtClean="0"/>
              <a:t>კანონით უზრუნველყოფილია ეგწ.-ების ქსელზე გარანტირებული დაშვება</a:t>
            </a:r>
          </a:p>
          <a:p>
            <a:endParaRPr lang="ka-GE" dirty="0"/>
          </a:p>
          <a:p>
            <a:r>
              <a:rPr lang="ka-GE" dirty="0" smtClean="0"/>
              <a:t>ენერგოეფექტურობის ფონდი - განახლებადი ენერგიების განვითარებისათვის</a:t>
            </a:r>
          </a:p>
          <a:p>
            <a:endParaRPr lang="ka-GE" dirty="0"/>
          </a:p>
          <a:p>
            <a:r>
              <a:rPr lang="ka-GE" dirty="0" smtClean="0"/>
              <a:t>მონიტორინგის სისტემა გასამართია</a:t>
            </a:r>
          </a:p>
          <a:p>
            <a:endParaRPr lang="ka-GE" dirty="0"/>
          </a:p>
          <a:p>
            <a:endParaRPr lang="ka-GE" dirty="0" smtClean="0"/>
          </a:p>
          <a:p>
            <a:endParaRPr lang="ka-GE" dirty="0"/>
          </a:p>
          <a:p>
            <a:endParaRPr lang="ka-GE" dirty="0"/>
          </a:p>
          <a:p>
            <a:endParaRPr lang="ka-GE" dirty="0" smtClean="0"/>
          </a:p>
          <a:p>
            <a:endParaRPr lang="ka-GE" dirty="0" smtClean="0"/>
          </a:p>
          <a:p>
            <a:endParaRPr lang="ka-GE" dirty="0"/>
          </a:p>
          <a:p>
            <a:endParaRPr lang="ka-GE" dirty="0" smtClean="0"/>
          </a:p>
          <a:p>
            <a:endParaRPr lang="ka-GE" dirty="0"/>
          </a:p>
          <a:p>
            <a:endParaRPr lang="ka-GE" dirty="0"/>
          </a:p>
          <a:p>
            <a:endParaRPr lang="ka-GE" dirty="0"/>
          </a:p>
          <a:p>
            <a:endParaRPr lang="ka-GE" dirty="0" smtClean="0"/>
          </a:p>
          <a:p>
            <a:endParaRPr lang="ka-GE" dirty="0" smtClean="0"/>
          </a:p>
          <a:p>
            <a:endParaRPr lang="ka-GE" dirty="0" smtClean="0"/>
          </a:p>
          <a:p>
            <a:endParaRPr lang="ka-GE" dirty="0" smtClean="0"/>
          </a:p>
          <a:p>
            <a:endParaRPr lang="en-US" dirty="0"/>
          </a:p>
        </p:txBody>
      </p:sp>
      <p:sp>
        <p:nvSpPr>
          <p:cNvPr id="4" name="Slide Number Placeholder 3"/>
          <p:cNvSpPr>
            <a:spLocks noGrp="1"/>
          </p:cNvSpPr>
          <p:nvPr>
            <p:ph type="sldNum" sz="quarter" idx="12"/>
          </p:nvPr>
        </p:nvSpPr>
        <p:spPr/>
        <p:txBody>
          <a:bodyPr/>
          <a:lstStyle/>
          <a:p>
            <a:fld id="{83FB1D4C-29CE-4858-9BE0-20F56D902C12}" type="slidenum">
              <a:rPr lang="en-US" smtClean="0"/>
              <a:pPr/>
              <a:t>14</a:t>
            </a:fld>
            <a:endParaRPr lang="en-US"/>
          </a:p>
        </p:txBody>
      </p:sp>
    </p:spTree>
    <p:extLst>
      <p:ext uri="{BB962C8B-B14F-4D97-AF65-F5344CB8AC3E}">
        <p14:creationId xmlns:p14="http://schemas.microsoft.com/office/powerpoint/2010/main" val="30837800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b="1" dirty="0" smtClean="0"/>
              <a:t>დასკვნა</a:t>
            </a:r>
            <a:endParaRPr lang="en-US" b="1" dirty="0"/>
          </a:p>
        </p:txBody>
      </p:sp>
      <p:sp>
        <p:nvSpPr>
          <p:cNvPr id="3" name="Content Placeholder 2"/>
          <p:cNvSpPr>
            <a:spLocks noGrp="1"/>
          </p:cNvSpPr>
          <p:nvPr>
            <p:ph idx="1"/>
          </p:nvPr>
        </p:nvSpPr>
        <p:spPr/>
        <p:txBody>
          <a:bodyPr>
            <a:normAutofit fontScale="77500" lnSpcReduction="20000"/>
          </a:bodyPr>
          <a:lstStyle/>
          <a:p>
            <a:r>
              <a:rPr lang="ka-GE" dirty="0" smtClean="0"/>
              <a:t>დირექტივის მოთხოვნების ეროვნულ კანონმდებლობაში გადმოტანა რთული და შრომატევადი პროცესია;</a:t>
            </a:r>
          </a:p>
          <a:p>
            <a:endParaRPr lang="ka-GE" dirty="0" smtClean="0"/>
          </a:p>
          <a:p>
            <a:r>
              <a:rPr lang="ka-GE" dirty="0" smtClean="0"/>
              <a:t>უმჯობესია ერთიანი კანონის შემუშავება განახლებადი ენერგიებისთვის;</a:t>
            </a:r>
          </a:p>
          <a:p>
            <a:endParaRPr lang="ka-GE" dirty="0" smtClean="0"/>
          </a:p>
          <a:p>
            <a:r>
              <a:rPr lang="ka-GE" dirty="0" smtClean="0"/>
              <a:t>ქვეყნების უმრავლესობისათვის დიდ სირთულეს წარმოედგენს ბიოსაწვავის სერტიფიცირების სისტემის გამართვა;</a:t>
            </a:r>
          </a:p>
          <a:p>
            <a:endParaRPr lang="ka-GE" dirty="0" smtClean="0"/>
          </a:p>
          <a:p>
            <a:r>
              <a:rPr lang="ka-GE" dirty="0" smtClean="0"/>
              <a:t>განახლებადი ენერგიის ეროვნული სამოქმედო გეგმის წარდგენას კომისიისთვის ქვეყნების უმრავლესობა აგვიანებს;</a:t>
            </a:r>
          </a:p>
          <a:p>
            <a:endParaRPr lang="ka-GE" dirty="0"/>
          </a:p>
          <a:p>
            <a:r>
              <a:rPr lang="ka-GE" dirty="0" smtClean="0"/>
              <a:t>განახლებადი ენერგიების განვითარებისათვის მნიშვნელოვან პრობლემას ადმინისტრაციული ბარიერები ქმნიან.    </a:t>
            </a:r>
          </a:p>
          <a:p>
            <a:endParaRPr lang="ka-GE" dirty="0"/>
          </a:p>
          <a:p>
            <a:r>
              <a:rPr lang="ka-GE" dirty="0" smtClean="0"/>
              <a:t>აუცილებელია სხვადასხვა უწყებების კოორდინირებული მუშაობა და პროფესიული კადრების განვითარება.  </a:t>
            </a:r>
            <a:endParaRPr lang="en-US" dirty="0"/>
          </a:p>
        </p:txBody>
      </p:sp>
      <p:sp>
        <p:nvSpPr>
          <p:cNvPr id="4" name="Slide Number Placeholder 3"/>
          <p:cNvSpPr>
            <a:spLocks noGrp="1"/>
          </p:cNvSpPr>
          <p:nvPr>
            <p:ph type="sldNum" sz="quarter" idx="12"/>
          </p:nvPr>
        </p:nvSpPr>
        <p:spPr/>
        <p:txBody>
          <a:bodyPr/>
          <a:lstStyle/>
          <a:p>
            <a:fld id="{83FB1D4C-29CE-4858-9BE0-20F56D902C12}" type="slidenum">
              <a:rPr lang="en-US" smtClean="0"/>
              <a:pPr/>
              <a:t>15</a:t>
            </a:fld>
            <a:endParaRPr lang="en-US"/>
          </a:p>
        </p:txBody>
      </p:sp>
    </p:spTree>
    <p:extLst>
      <p:ext uri="{BB962C8B-B14F-4D97-AF65-F5344CB8AC3E}">
        <p14:creationId xmlns:p14="http://schemas.microsoft.com/office/powerpoint/2010/main" val="1482661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0" y="2895600"/>
            <a:ext cx="7772400" cy="1371600"/>
          </a:xfrm>
        </p:spPr>
        <p:txBody>
          <a:bodyPr/>
          <a:lstStyle/>
          <a:p>
            <a:pPr algn="ctr">
              <a:lnSpc>
                <a:spcPct val="150000"/>
              </a:lnSpc>
            </a:pPr>
            <a:r>
              <a:rPr lang="en-US" sz="2400" dirty="0">
                <a:solidFill>
                  <a:schemeClr val="tx1"/>
                </a:solidFill>
              </a:rPr>
              <a:t>www.weg.ge</a:t>
            </a:r>
          </a:p>
          <a:p>
            <a:pPr algn="ctr">
              <a:lnSpc>
                <a:spcPct val="150000"/>
              </a:lnSpc>
            </a:pPr>
            <a:r>
              <a:rPr lang="en-US" sz="2400" dirty="0">
                <a:solidFill>
                  <a:schemeClr val="tx1"/>
                </a:solidFill>
              </a:rPr>
              <a:t>g.mukhigulishvili@weg.ge </a:t>
            </a:r>
          </a:p>
          <a:p>
            <a:pPr algn="ctr">
              <a:lnSpc>
                <a:spcPct val="150000"/>
              </a:lnSpc>
            </a:pPr>
            <a:endParaRPr lang="en-US" sz="2400" dirty="0" smtClean="0"/>
          </a:p>
        </p:txBody>
      </p:sp>
      <p:sp>
        <p:nvSpPr>
          <p:cNvPr id="4" name="Slide Number Placeholder 3"/>
          <p:cNvSpPr>
            <a:spLocks noGrp="1"/>
          </p:cNvSpPr>
          <p:nvPr>
            <p:ph type="sldNum" sz="quarter" idx="12"/>
          </p:nvPr>
        </p:nvSpPr>
        <p:spPr/>
        <p:txBody>
          <a:bodyPr/>
          <a:lstStyle/>
          <a:p>
            <a:fld id="{CB099D3E-BBF6-4343-9BA9-2819C1973E6B}" type="slidenum">
              <a:rPr lang="en-US" smtClean="0"/>
              <a:pPr/>
              <a:t>16</a:t>
            </a:fld>
            <a:endParaRPr lang="en-US"/>
          </a:p>
        </p:txBody>
      </p:sp>
      <p:pic>
        <p:nvPicPr>
          <p:cNvPr id="7" name="Picture 6"/>
          <p:cNvPicPr/>
          <p:nvPr/>
        </p:nvPicPr>
        <p:blipFill>
          <a:blip r:embed="rId2">
            <a:extLst>
              <a:ext uri="{28A0092B-C50C-407E-A947-70E740481C1C}">
                <a14:useLocalDpi xmlns:a14="http://schemas.microsoft.com/office/drawing/2010/main" val="0"/>
              </a:ext>
            </a:extLst>
          </a:blip>
          <a:srcRect/>
          <a:stretch>
            <a:fillRect/>
          </a:stretch>
        </p:blipFill>
        <p:spPr bwMode="auto">
          <a:xfrm>
            <a:off x="3429000" y="14200"/>
            <a:ext cx="2133600" cy="894590"/>
          </a:xfrm>
          <a:prstGeom prst="rect">
            <a:avLst/>
          </a:prstGeom>
          <a:noFill/>
          <a:ln>
            <a:noFill/>
          </a:ln>
        </p:spPr>
      </p:pic>
      <p:pic>
        <p:nvPicPr>
          <p:cNvPr id="8" name="Picture 7" descr="cid:image001.png@01CF6D2D.E5B67690"/>
          <p:cNvPicPr/>
          <p:nvPr/>
        </p:nvPicPr>
        <p:blipFill rotWithShape="1">
          <a:blip r:embed="rId3" r:link="rId4" cstate="print">
            <a:extLst>
              <a:ext uri="{28A0092B-C50C-407E-A947-70E740481C1C}">
                <a14:useLocalDpi xmlns:a14="http://schemas.microsoft.com/office/drawing/2010/main" val="0"/>
              </a:ext>
            </a:extLst>
          </a:blip>
          <a:srcRect l="3291"/>
          <a:stretch/>
        </p:blipFill>
        <p:spPr bwMode="auto">
          <a:xfrm>
            <a:off x="0" y="0"/>
            <a:ext cx="3475902" cy="908789"/>
          </a:xfrm>
          <a:prstGeom prst="rect">
            <a:avLst/>
          </a:prstGeom>
          <a:noFill/>
          <a:ln>
            <a:noFill/>
          </a:ln>
        </p:spPr>
      </p:pic>
      <p:sp>
        <p:nvSpPr>
          <p:cNvPr id="5" name="TextBox 4"/>
          <p:cNvSpPr txBox="1"/>
          <p:nvPr/>
        </p:nvSpPr>
        <p:spPr>
          <a:xfrm>
            <a:off x="2057400" y="2057400"/>
            <a:ext cx="4876800" cy="523220"/>
          </a:xfrm>
          <a:prstGeom prst="rect">
            <a:avLst/>
          </a:prstGeom>
          <a:noFill/>
        </p:spPr>
        <p:txBody>
          <a:bodyPr wrap="square" rtlCol="0">
            <a:spAutoFit/>
          </a:bodyPr>
          <a:lstStyle/>
          <a:p>
            <a:pPr algn="ctr"/>
            <a:r>
              <a:rPr lang="ka-GE" sz="2800" dirty="0" smtClean="0"/>
              <a:t>მადლობა ყურადღებისთვის!</a:t>
            </a:r>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762000"/>
            <a:ext cx="7055380" cy="762000"/>
          </a:xfrm>
        </p:spPr>
        <p:txBody>
          <a:bodyPr/>
          <a:lstStyle/>
          <a:p>
            <a:r>
              <a:rPr lang="ka-GE" sz="2400" dirty="0">
                <a:solidFill>
                  <a:srgbClr val="FFC000"/>
                </a:solidFill>
              </a:rPr>
              <a:t>საქართველო-ევროკავშირის ასოცირების შესახებ </a:t>
            </a:r>
            <a:r>
              <a:rPr lang="ka-GE" sz="2400" dirty="0" smtClean="0">
                <a:solidFill>
                  <a:srgbClr val="FFC000"/>
                </a:solidFill>
              </a:rPr>
              <a:t>შეთანხმება </a:t>
            </a:r>
            <a:endParaRPr lang="en-US" sz="2400" dirty="0">
              <a:solidFill>
                <a:srgbClr val="FFC000"/>
              </a:solidFill>
            </a:endParaRPr>
          </a:p>
        </p:txBody>
      </p:sp>
      <p:sp>
        <p:nvSpPr>
          <p:cNvPr id="3" name="Content Placeholder 2"/>
          <p:cNvSpPr>
            <a:spLocks noGrp="1"/>
          </p:cNvSpPr>
          <p:nvPr>
            <p:ph idx="1"/>
          </p:nvPr>
        </p:nvSpPr>
        <p:spPr>
          <a:xfrm>
            <a:off x="484710" y="1904999"/>
            <a:ext cx="7910534" cy="4343407"/>
          </a:xfrm>
        </p:spPr>
        <p:txBody>
          <a:bodyPr>
            <a:normAutofit lnSpcReduction="10000"/>
          </a:bodyPr>
          <a:lstStyle/>
          <a:p>
            <a:r>
              <a:rPr lang="ka-GE" dirty="0" smtClean="0"/>
              <a:t>შეთანხმებას ხელი მოეწერა </a:t>
            </a:r>
            <a:r>
              <a:rPr lang="ka-GE" dirty="0"/>
              <a:t>- 27 ივნისი 2014 </a:t>
            </a:r>
          </a:p>
          <a:p>
            <a:endParaRPr lang="ka-GE" dirty="0"/>
          </a:p>
          <a:p>
            <a:pPr algn="just"/>
            <a:r>
              <a:rPr lang="ka-GE" dirty="0"/>
              <a:t>შეთანხმების დოკუმენტის პრეამბულაში მითითებულია რომ მხარეები „ვალდებულებას იღებენ .... ხელი შეუწყონ ენერგოეფექტურობის ზრდასა და განახლებადი ენერგორესურსების გამოყენებას“ </a:t>
            </a:r>
          </a:p>
          <a:p>
            <a:pPr algn="just"/>
            <a:endParaRPr lang="ka-GE" dirty="0"/>
          </a:p>
          <a:p>
            <a:pPr algn="just"/>
            <a:r>
              <a:rPr lang="ka-GE" sz="1600" u="sng" dirty="0" smtClean="0"/>
              <a:t>ასოცირების </a:t>
            </a:r>
            <a:r>
              <a:rPr lang="ka-GE" sz="1600" u="sng" dirty="0"/>
              <a:t>შესახებ შეთანხმების დოკუმენტი, დანართი 25 - თანამშრომლობა ენერგეტიკის სფეროში</a:t>
            </a:r>
          </a:p>
          <a:p>
            <a:pPr marL="400056" lvl="1" indent="0" algn="just">
              <a:buNone/>
            </a:pPr>
            <a:r>
              <a:rPr lang="ka-GE" dirty="0"/>
              <a:t>„საქართველო იღებს ვალდებულებას  განსაზღვრულ ვადებში ეტაპობრივად დაუახლოვოს თავისი კანონმდებლობა ევროკავშირის კანონმდებლობასა და საერთაშორისო სამართლებრივ ინსტრუმენტებს ენერგეტიკის სექტორში“.</a:t>
            </a:r>
            <a:endParaRPr lang="ka-GE" sz="2200" dirty="0"/>
          </a:p>
          <a:p>
            <a:pPr algn="just"/>
            <a:endParaRPr lang="en-US" sz="2400" dirty="0"/>
          </a:p>
          <a:p>
            <a:endParaRPr lang="en-US" dirty="0"/>
          </a:p>
        </p:txBody>
      </p:sp>
      <p:sp>
        <p:nvSpPr>
          <p:cNvPr id="4" name="Slide Number Placeholder 3"/>
          <p:cNvSpPr>
            <a:spLocks noGrp="1"/>
          </p:cNvSpPr>
          <p:nvPr>
            <p:ph type="sldNum" sz="quarter" idx="12"/>
          </p:nvPr>
        </p:nvSpPr>
        <p:spPr/>
        <p:txBody>
          <a:bodyPr/>
          <a:lstStyle/>
          <a:p>
            <a:fld id="{83FB1D4C-29CE-4858-9BE0-20F56D902C12}" type="slidenum">
              <a:rPr lang="en-US" smtClean="0"/>
              <a:pPr/>
              <a:t>2</a:t>
            </a:fld>
            <a:endParaRPr lang="en-US"/>
          </a:p>
        </p:txBody>
      </p:sp>
    </p:spTree>
    <p:extLst>
      <p:ext uri="{BB962C8B-B14F-4D97-AF65-F5344CB8AC3E}">
        <p14:creationId xmlns:p14="http://schemas.microsoft.com/office/powerpoint/2010/main" val="18374202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1" y="762000"/>
            <a:ext cx="7385430" cy="685800"/>
          </a:xfrm>
        </p:spPr>
        <p:txBody>
          <a:bodyPr/>
          <a:lstStyle/>
          <a:p>
            <a:r>
              <a:rPr lang="ka-GE" sz="2000" b="1" dirty="0"/>
              <a:t>დირექტივა </a:t>
            </a:r>
            <a:r>
              <a:rPr lang="en-US" sz="2000" b="1" dirty="0"/>
              <a:t>2009/28/EC </a:t>
            </a:r>
            <a:r>
              <a:rPr lang="ka-GE" sz="2000" b="1" dirty="0"/>
              <a:t>განახლებადი ენერგოწყაროებიდან ენერგიის გამოყენების ხელშეწყობის </a:t>
            </a:r>
            <a:r>
              <a:rPr lang="ka-GE" sz="2000" b="1" dirty="0" smtClean="0"/>
              <a:t>შესახებ</a:t>
            </a:r>
            <a:endParaRPr lang="en-US" sz="2000" b="1" dirty="0"/>
          </a:p>
        </p:txBody>
      </p:sp>
      <p:sp>
        <p:nvSpPr>
          <p:cNvPr id="4" name="Slide Number Placeholder 3"/>
          <p:cNvSpPr>
            <a:spLocks noGrp="1"/>
          </p:cNvSpPr>
          <p:nvPr>
            <p:ph type="sldNum" sz="quarter" idx="12"/>
          </p:nvPr>
        </p:nvSpPr>
        <p:spPr/>
        <p:txBody>
          <a:bodyPr/>
          <a:lstStyle/>
          <a:p>
            <a:fld id="{83FB1D4C-29CE-4858-9BE0-20F56D902C12}" type="slidenum">
              <a:rPr lang="en-US" smtClean="0"/>
              <a:pPr/>
              <a:t>3</a:t>
            </a:fld>
            <a:endParaRPr lang="en-US"/>
          </a:p>
        </p:txBody>
      </p:sp>
      <p:sp>
        <p:nvSpPr>
          <p:cNvPr id="7" name="Content Placeholder 6"/>
          <p:cNvSpPr>
            <a:spLocks noGrp="1"/>
          </p:cNvSpPr>
          <p:nvPr>
            <p:ph idx="1"/>
          </p:nvPr>
        </p:nvSpPr>
        <p:spPr>
          <a:xfrm>
            <a:off x="484710" y="1981201"/>
            <a:ext cx="7910534" cy="1600199"/>
          </a:xfrm>
          <a:scene3d>
            <a:camera prst="orthographicFront"/>
            <a:lightRig rig="threePt" dir="t"/>
          </a:scene3d>
          <a:sp3d>
            <a:bevelT/>
          </a:sp3d>
        </p:spPr>
        <p:style>
          <a:lnRef idx="1">
            <a:schemeClr val="accent3"/>
          </a:lnRef>
          <a:fillRef idx="2">
            <a:schemeClr val="accent3"/>
          </a:fillRef>
          <a:effectRef idx="1">
            <a:schemeClr val="accent3"/>
          </a:effectRef>
          <a:fontRef idx="minor">
            <a:schemeClr val="dk1"/>
          </a:fontRef>
        </p:style>
        <p:txBody>
          <a:bodyPr>
            <a:sp3d extrusionH="57150">
              <a:bevelT w="38100" h="38100"/>
            </a:sp3d>
          </a:bodyPr>
          <a:lstStyle/>
          <a:p>
            <a:pPr algn="just"/>
            <a:r>
              <a:rPr lang="ka-GE" sz="1400" dirty="0"/>
              <a:t>ვადა: საქართველოს მიერ ამ დირექტივის დებულებები უნდა შესრულდეს საქართველოს მიერ ენერგეტიკული გაერთიანების ხელშეკრულების ფარგლებში შეთანხმებულ ვადებში. იმ შემთხვევაში, თუ საქართველოს მიერთება ენერგეტიკული გაერთიანების ხელშეკრულებასთან არ მოხდება წინამდებარე შეთანხმების ძალაში შესვლიდან ორი წლის განმავლობაში, ასოცირების საბჭოს წარედგინება წინადადება ახალი ვადის შესახებ ამ შეთანხმების ძალაში შესვლიდან არაუგვიანეს სამი წლის განმავლობაში. </a:t>
            </a:r>
            <a:r>
              <a:rPr lang="ka-GE" dirty="0"/>
              <a:t>	</a:t>
            </a:r>
          </a:p>
          <a:p>
            <a:pPr algn="just"/>
            <a:endParaRPr lang="en-US" dirty="0"/>
          </a:p>
        </p:txBody>
      </p:sp>
      <p:graphicFrame>
        <p:nvGraphicFramePr>
          <p:cNvPr id="10" name="Diagram 9"/>
          <p:cNvGraphicFramePr/>
          <p:nvPr>
            <p:extLst>
              <p:ext uri="{D42A27DB-BD31-4B8C-83A1-F6EECF244321}">
                <p14:modId xmlns:p14="http://schemas.microsoft.com/office/powerpoint/2010/main" val="2055739313"/>
              </p:ext>
            </p:extLst>
          </p:nvPr>
        </p:nvGraphicFramePr>
        <p:xfrm>
          <a:off x="1453769" y="3733800"/>
          <a:ext cx="6242431" cy="2895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742924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762000"/>
            <a:ext cx="7211490" cy="685800"/>
          </a:xfrm>
        </p:spPr>
        <p:txBody>
          <a:bodyPr/>
          <a:lstStyle/>
          <a:p>
            <a:r>
              <a:rPr lang="ka-GE" sz="2000" b="1" dirty="0"/>
              <a:t>დირექტივა </a:t>
            </a:r>
            <a:r>
              <a:rPr lang="en-US" sz="2000" b="1" dirty="0"/>
              <a:t>2009/28/EC </a:t>
            </a:r>
            <a:r>
              <a:rPr lang="ka-GE" sz="2000" b="1" dirty="0"/>
              <a:t>განახლებადი ენერგოწყაროებიდან ენერგიის გამოყენების ხელშეწყობის </a:t>
            </a:r>
            <a:r>
              <a:rPr lang="ka-GE" sz="2000" b="1" dirty="0" smtClean="0"/>
              <a:t>შესახებ - მოთხოვნები</a:t>
            </a:r>
            <a:endParaRPr lang="en-US" sz="2000" dirty="0"/>
          </a:p>
        </p:txBody>
      </p:sp>
      <p:sp>
        <p:nvSpPr>
          <p:cNvPr id="4" name="Slide Number Placeholder 3"/>
          <p:cNvSpPr>
            <a:spLocks noGrp="1"/>
          </p:cNvSpPr>
          <p:nvPr>
            <p:ph type="sldNum" sz="quarter" idx="12"/>
          </p:nvPr>
        </p:nvSpPr>
        <p:spPr/>
        <p:txBody>
          <a:bodyPr/>
          <a:lstStyle/>
          <a:p>
            <a:fld id="{83FB1D4C-29CE-4858-9BE0-20F56D902C12}" type="slidenum">
              <a:rPr lang="en-US" smtClean="0"/>
              <a:pPr/>
              <a:t>4</a:t>
            </a:fld>
            <a:endParaRPr lang="en-US"/>
          </a:p>
        </p:txBody>
      </p:sp>
      <p:sp>
        <p:nvSpPr>
          <p:cNvPr id="5" name="Content Placeholder 2"/>
          <p:cNvSpPr>
            <a:spLocks noGrp="1"/>
          </p:cNvSpPr>
          <p:nvPr>
            <p:ph idx="1"/>
          </p:nvPr>
        </p:nvSpPr>
        <p:spPr>
          <a:scene3d>
            <a:camera prst="orthographicFront"/>
            <a:lightRig rig="threePt" dir="t"/>
          </a:scene3d>
          <a:sp3d>
            <a:bevelT/>
          </a:sp3d>
        </p:spPr>
        <p:txBody>
          <a:bodyPr>
            <a:normAutofit fontScale="85000" lnSpcReduction="20000"/>
          </a:bodyPr>
          <a:lstStyle/>
          <a:p>
            <a:pPr>
              <a:lnSpc>
                <a:spcPct val="150000"/>
              </a:lnSpc>
            </a:pPr>
            <a:r>
              <a:rPr lang="ka-GE" u="sng" dirty="0" smtClean="0"/>
              <a:t>განისაზღვროს განახლებადი </a:t>
            </a:r>
            <a:r>
              <a:rPr lang="ka-GE" u="sng" dirty="0"/>
              <a:t>ენერგიის წილი მთლიან ენერგომოხმარებაში </a:t>
            </a:r>
            <a:r>
              <a:rPr lang="ka-GE" u="sng" dirty="0" smtClean="0"/>
              <a:t>2020 წლისათვის.</a:t>
            </a:r>
          </a:p>
          <a:p>
            <a:pPr lvl="1">
              <a:lnSpc>
                <a:spcPct val="150000"/>
              </a:lnSpc>
            </a:pPr>
            <a:r>
              <a:rPr lang="ka-GE" dirty="0" smtClean="0"/>
              <a:t>გაერთიანების სამიზნე მაჩვენებელი - 20% </a:t>
            </a:r>
          </a:p>
          <a:p>
            <a:pPr lvl="1">
              <a:lnSpc>
                <a:spcPct val="150000"/>
              </a:lnSpc>
            </a:pPr>
            <a:r>
              <a:rPr lang="ka-GE" dirty="0" smtClean="0"/>
              <a:t>წევრ ქვეყნებს განსხვავებული სამიზნე მაჩვენებლები უწსედებათ, რადგან:</a:t>
            </a:r>
          </a:p>
          <a:p>
            <a:pPr lvl="2">
              <a:lnSpc>
                <a:spcPct val="150000"/>
              </a:lnSpc>
            </a:pPr>
            <a:r>
              <a:rPr lang="ka-GE" dirty="0" smtClean="0"/>
              <a:t>ენერგიის განახლებადი წყაროების პოტენციალი განსხვავებულია</a:t>
            </a:r>
          </a:p>
          <a:p>
            <a:pPr lvl="2">
              <a:lnSpc>
                <a:spcPct val="150000"/>
              </a:lnSpc>
            </a:pPr>
            <a:r>
              <a:rPr lang="ka-GE" dirty="0" smtClean="0"/>
              <a:t>განსხვავებულია უკვე ათვისებული ენერგიის განახლებადი წყაროები</a:t>
            </a:r>
          </a:p>
          <a:p>
            <a:pPr lvl="2">
              <a:lnSpc>
                <a:spcPct val="150000"/>
              </a:lnSpc>
            </a:pPr>
            <a:r>
              <a:rPr lang="ka-GE" dirty="0" smtClean="0"/>
              <a:t>განსხვავებულია ენერგიის ნაერთი მოხმარება</a:t>
            </a:r>
          </a:p>
          <a:p>
            <a:pPr lvl="2">
              <a:lnSpc>
                <a:spcPct val="150000"/>
              </a:lnSpc>
            </a:pPr>
            <a:r>
              <a:rPr lang="ka-GE" dirty="0" smtClean="0"/>
              <a:t>განსხვავებულია ეკონომიკის განვითარების დონე - მშპ</a:t>
            </a:r>
          </a:p>
          <a:p>
            <a:pPr lvl="1">
              <a:lnSpc>
                <a:spcPct val="150000"/>
              </a:lnSpc>
            </a:pPr>
            <a:r>
              <a:rPr lang="ka-GE" dirty="0" smtClean="0"/>
              <a:t>მეთოდოლოგია  </a:t>
            </a:r>
          </a:p>
          <a:p>
            <a:pPr marL="457207" lvl="1" indent="0" algn="ctr">
              <a:lnSpc>
                <a:spcPct val="150000"/>
              </a:lnSpc>
              <a:buNone/>
            </a:pPr>
            <a:r>
              <a:rPr lang="ka-GE" b="1" dirty="0">
                <a:solidFill>
                  <a:srgbClr val="FFC000"/>
                </a:solidFill>
              </a:rPr>
              <a:t>ეგწ წილი (%) = ეგწ (</a:t>
            </a:r>
            <a:r>
              <a:rPr lang="ka-GE" b="1" dirty="0" smtClean="0">
                <a:solidFill>
                  <a:srgbClr val="FFC000"/>
                </a:solidFill>
              </a:rPr>
              <a:t>ელ.ენერგია, </a:t>
            </a:r>
            <a:r>
              <a:rPr lang="ka-GE" b="1" dirty="0">
                <a:solidFill>
                  <a:srgbClr val="FFC000"/>
                </a:solidFill>
              </a:rPr>
              <a:t>გათბობა, </a:t>
            </a:r>
            <a:r>
              <a:rPr lang="ka-GE" b="1" dirty="0" smtClean="0">
                <a:solidFill>
                  <a:srgbClr val="FFC000"/>
                </a:solidFill>
              </a:rPr>
              <a:t>გაგრილება, </a:t>
            </a:r>
            <a:r>
              <a:rPr lang="ka-GE" b="1" dirty="0">
                <a:solidFill>
                  <a:srgbClr val="FFC000"/>
                </a:solidFill>
              </a:rPr>
              <a:t>ტრანსპორტი) / ჯამური ენერგომოხმარება (მოიცავს დანაკარგებსაც)</a:t>
            </a:r>
          </a:p>
          <a:p>
            <a:pPr marL="0" indent="0">
              <a:lnSpc>
                <a:spcPct val="150000"/>
              </a:lnSpc>
              <a:buNone/>
            </a:pPr>
            <a:endParaRPr lang="ka-GE" dirty="0"/>
          </a:p>
          <a:p>
            <a:pPr marL="0" indent="0">
              <a:buNone/>
            </a:pPr>
            <a:endParaRPr lang="en-US" dirty="0"/>
          </a:p>
        </p:txBody>
      </p:sp>
    </p:spTree>
    <p:extLst>
      <p:ext uri="{BB962C8B-B14F-4D97-AF65-F5344CB8AC3E}">
        <p14:creationId xmlns:p14="http://schemas.microsoft.com/office/powerpoint/2010/main" val="30077212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3FB1D4C-29CE-4858-9BE0-20F56D902C12}" type="slidenum">
              <a:rPr lang="en-US" smtClean="0"/>
              <a:pPr/>
              <a:t>5</a:t>
            </a:fld>
            <a:endParaRPr lang="en-US"/>
          </a:p>
        </p:txBody>
      </p:sp>
      <p:pic>
        <p:nvPicPr>
          <p:cNvPr id="5" name="Picture 4"/>
          <p:cNvPicPr>
            <a:picLocks noChangeAspect="1"/>
          </p:cNvPicPr>
          <p:nvPr/>
        </p:nvPicPr>
        <p:blipFill rotWithShape="1">
          <a:blip r:embed="rId2"/>
          <a:srcRect t="557" b="1"/>
          <a:stretch/>
        </p:blipFill>
        <p:spPr>
          <a:xfrm>
            <a:off x="1600200" y="62799"/>
            <a:ext cx="6014738" cy="6109401"/>
          </a:xfrm>
          <a:prstGeom prst="rect">
            <a:avLst/>
          </a:prstGeom>
        </p:spPr>
      </p:pic>
      <p:sp>
        <p:nvSpPr>
          <p:cNvPr id="6" name="TextBox 5"/>
          <p:cNvSpPr txBox="1"/>
          <p:nvPr/>
        </p:nvSpPr>
        <p:spPr>
          <a:xfrm>
            <a:off x="1605262" y="6172200"/>
            <a:ext cx="6014738" cy="381000"/>
          </a:xfrm>
          <a:prstGeom prst="rect">
            <a:avLst/>
          </a:prstGeom>
          <a:noFill/>
        </p:spPr>
        <p:txBody>
          <a:bodyPr wrap="square" rtlCol="0">
            <a:spAutoFit/>
          </a:bodyPr>
          <a:lstStyle/>
          <a:p>
            <a:r>
              <a:rPr lang="ka-GE" dirty="0" smtClean="0"/>
              <a:t>საქართველო  - 2005 წ. (34%)  </a:t>
            </a:r>
            <a:r>
              <a:rPr lang="ka-GE" sz="1200" dirty="0" smtClean="0"/>
              <a:t>წყარო: </a:t>
            </a:r>
            <a:r>
              <a:rPr lang="en-US" sz="1200" dirty="0" smtClean="0"/>
              <a:t>IEA</a:t>
            </a:r>
            <a:r>
              <a:rPr lang="ka-GE" dirty="0" smtClean="0"/>
              <a:t>   </a:t>
            </a:r>
            <a:endParaRPr lang="en-US" dirty="0"/>
          </a:p>
        </p:txBody>
      </p:sp>
    </p:spTree>
    <p:extLst>
      <p:ext uri="{BB962C8B-B14F-4D97-AF65-F5344CB8AC3E}">
        <p14:creationId xmlns:p14="http://schemas.microsoft.com/office/powerpoint/2010/main" val="4711364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762000"/>
            <a:ext cx="7211490" cy="685800"/>
          </a:xfrm>
        </p:spPr>
        <p:txBody>
          <a:bodyPr/>
          <a:lstStyle/>
          <a:p>
            <a:r>
              <a:rPr lang="ka-GE" sz="2000" b="1" dirty="0"/>
              <a:t>დირექტივა </a:t>
            </a:r>
            <a:r>
              <a:rPr lang="en-US" sz="2000" b="1" dirty="0"/>
              <a:t>2009/28/EC </a:t>
            </a:r>
            <a:r>
              <a:rPr lang="ka-GE" sz="2000" b="1" dirty="0"/>
              <a:t>განახლებადი ენერგოწყაროებიდან ენერგიის გამოყენების ხელშეწყობის </a:t>
            </a:r>
            <a:r>
              <a:rPr lang="ka-GE" sz="2000" b="1" dirty="0" smtClean="0"/>
              <a:t>შესახებ - მოთხოვნები</a:t>
            </a:r>
            <a:endParaRPr lang="en-US" sz="2000" dirty="0"/>
          </a:p>
        </p:txBody>
      </p:sp>
      <p:sp>
        <p:nvSpPr>
          <p:cNvPr id="4" name="Slide Number Placeholder 3"/>
          <p:cNvSpPr>
            <a:spLocks noGrp="1"/>
          </p:cNvSpPr>
          <p:nvPr>
            <p:ph type="sldNum" sz="quarter" idx="12"/>
          </p:nvPr>
        </p:nvSpPr>
        <p:spPr/>
        <p:txBody>
          <a:bodyPr/>
          <a:lstStyle/>
          <a:p>
            <a:fld id="{83FB1D4C-29CE-4858-9BE0-20F56D902C12}" type="slidenum">
              <a:rPr lang="en-US" smtClean="0"/>
              <a:pPr/>
              <a:t>6</a:t>
            </a:fld>
            <a:endParaRPr lang="en-US"/>
          </a:p>
        </p:txBody>
      </p:sp>
      <p:sp>
        <p:nvSpPr>
          <p:cNvPr id="5" name="Content Placeholder 2"/>
          <p:cNvSpPr>
            <a:spLocks noGrp="1"/>
          </p:cNvSpPr>
          <p:nvPr>
            <p:ph idx="1"/>
          </p:nvPr>
        </p:nvSpPr>
        <p:spPr>
          <a:xfrm>
            <a:off x="484710" y="1752600"/>
            <a:ext cx="7910534" cy="4800599"/>
          </a:xfrm>
        </p:spPr>
        <p:txBody>
          <a:bodyPr>
            <a:normAutofit fontScale="92500" lnSpcReduction="20000"/>
          </a:bodyPr>
          <a:lstStyle/>
          <a:p>
            <a:pPr>
              <a:lnSpc>
                <a:spcPct val="150000"/>
              </a:lnSpc>
            </a:pPr>
            <a:r>
              <a:rPr lang="ka-GE" u="sng" dirty="0"/>
              <a:t>ტრანსპორტის სექტორის მოხმარებაში </a:t>
            </a:r>
            <a:r>
              <a:rPr lang="ka-GE" u="sng" dirty="0" smtClean="0"/>
              <a:t>განახლებადების სამიზნე წილი - 10% (ყველა ქვეყნისთვის)</a:t>
            </a:r>
          </a:p>
          <a:p>
            <a:pPr lvl="1">
              <a:lnSpc>
                <a:spcPct val="150000"/>
              </a:lnSpc>
            </a:pPr>
            <a:r>
              <a:rPr lang="ka-GE" dirty="0" smtClean="0"/>
              <a:t>ენერგოეფექტური ღონისძიებებით ტრანსპორტის ენერგომომხმარების შემცირება</a:t>
            </a:r>
          </a:p>
          <a:p>
            <a:pPr lvl="1">
              <a:lnSpc>
                <a:spcPct val="150000"/>
              </a:lnSpc>
            </a:pPr>
            <a:r>
              <a:rPr lang="ka-GE" dirty="0" smtClean="0"/>
              <a:t>საზოგადოებრივი </a:t>
            </a:r>
            <a:r>
              <a:rPr lang="ka-GE" dirty="0"/>
              <a:t>ტრანსპორტის </a:t>
            </a:r>
            <a:r>
              <a:rPr lang="ka-GE" dirty="0" smtClean="0"/>
              <a:t>პოპულარიზაცია</a:t>
            </a:r>
          </a:p>
          <a:p>
            <a:pPr lvl="1">
              <a:lnSpc>
                <a:spcPct val="150000"/>
              </a:lnSpc>
            </a:pPr>
            <a:r>
              <a:rPr lang="ka-GE" dirty="0" smtClean="0"/>
              <a:t>ელექტრომანქანების წილის ზრდა ავტოპარკში (მცირე მოცულობა და ძრავა)</a:t>
            </a:r>
            <a:endParaRPr lang="ka-GE" dirty="0"/>
          </a:p>
          <a:p>
            <a:pPr>
              <a:lnSpc>
                <a:spcPct val="150000"/>
              </a:lnSpc>
            </a:pPr>
            <a:r>
              <a:rPr lang="ka-GE" u="sng" dirty="0" smtClean="0"/>
              <a:t>განახლებადი ენერგიის ეროვნული სამოქმედო გეგმა</a:t>
            </a:r>
          </a:p>
          <a:p>
            <a:pPr lvl="1">
              <a:lnSpc>
                <a:spcPct val="150000"/>
              </a:lnSpc>
            </a:pPr>
            <a:r>
              <a:rPr lang="ka-GE" dirty="0" smtClean="0"/>
              <a:t>განახლებადი ენერგიების განვითარების ხელშემწყობი მექანიზმები</a:t>
            </a:r>
          </a:p>
          <a:p>
            <a:pPr lvl="1">
              <a:lnSpc>
                <a:spcPct val="150000"/>
              </a:lnSpc>
            </a:pPr>
            <a:r>
              <a:rPr lang="ka-GE" dirty="0" smtClean="0"/>
              <a:t>ენერგოეფექტურობის გათვალისწინება როგორც მიზნის მიღწევის ეფექტური გზა</a:t>
            </a:r>
            <a:endParaRPr lang="ka-GE" dirty="0"/>
          </a:p>
          <a:p>
            <a:pPr marL="0" indent="0">
              <a:buNone/>
            </a:pPr>
            <a:endParaRPr lang="en-US" dirty="0"/>
          </a:p>
        </p:txBody>
      </p:sp>
    </p:spTree>
    <p:extLst>
      <p:ext uri="{BB962C8B-B14F-4D97-AF65-F5344CB8AC3E}">
        <p14:creationId xmlns:p14="http://schemas.microsoft.com/office/powerpoint/2010/main" val="25549332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762000"/>
            <a:ext cx="7211490" cy="685800"/>
          </a:xfrm>
        </p:spPr>
        <p:txBody>
          <a:bodyPr/>
          <a:lstStyle/>
          <a:p>
            <a:r>
              <a:rPr lang="ka-GE" sz="2000" b="1" dirty="0"/>
              <a:t>დირექტივა </a:t>
            </a:r>
            <a:r>
              <a:rPr lang="en-US" sz="2000" b="1" dirty="0"/>
              <a:t>2009/28/EC </a:t>
            </a:r>
            <a:r>
              <a:rPr lang="ka-GE" sz="2000" b="1" dirty="0"/>
              <a:t>განახლებადი ენერგოწყაროებიდან ენერგიის გამოყენების ხელშეწყობის </a:t>
            </a:r>
            <a:r>
              <a:rPr lang="ka-GE" sz="2000" b="1" dirty="0" smtClean="0"/>
              <a:t>შესახებ - მოთხოვნები</a:t>
            </a:r>
            <a:endParaRPr lang="en-US" sz="2000" dirty="0"/>
          </a:p>
        </p:txBody>
      </p:sp>
      <p:sp>
        <p:nvSpPr>
          <p:cNvPr id="4" name="Slide Number Placeholder 3"/>
          <p:cNvSpPr>
            <a:spLocks noGrp="1"/>
          </p:cNvSpPr>
          <p:nvPr>
            <p:ph type="sldNum" sz="quarter" idx="12"/>
          </p:nvPr>
        </p:nvSpPr>
        <p:spPr/>
        <p:txBody>
          <a:bodyPr/>
          <a:lstStyle/>
          <a:p>
            <a:fld id="{83FB1D4C-29CE-4858-9BE0-20F56D902C12}" type="slidenum">
              <a:rPr lang="en-US" smtClean="0"/>
              <a:pPr/>
              <a:t>7</a:t>
            </a:fld>
            <a:endParaRPr lang="en-US"/>
          </a:p>
        </p:txBody>
      </p:sp>
      <p:sp>
        <p:nvSpPr>
          <p:cNvPr id="5" name="Content Placeholder 2"/>
          <p:cNvSpPr>
            <a:spLocks noGrp="1"/>
          </p:cNvSpPr>
          <p:nvPr>
            <p:ph idx="1"/>
          </p:nvPr>
        </p:nvSpPr>
        <p:spPr/>
        <p:txBody>
          <a:bodyPr>
            <a:normAutofit fontScale="85000" lnSpcReduction="10000"/>
          </a:bodyPr>
          <a:lstStyle/>
          <a:p>
            <a:pPr>
              <a:lnSpc>
                <a:spcPct val="150000"/>
              </a:lnSpc>
            </a:pPr>
            <a:r>
              <a:rPr lang="ka-GE" u="sng" dirty="0"/>
              <a:t>ქვეყნებს შორის </a:t>
            </a:r>
            <a:r>
              <a:rPr lang="ka-GE" u="sng" dirty="0" smtClean="0"/>
              <a:t>თანამშრომლობა</a:t>
            </a:r>
          </a:p>
          <a:p>
            <a:pPr lvl="1">
              <a:lnSpc>
                <a:spcPct val="150000"/>
              </a:lnSpc>
            </a:pPr>
            <a:r>
              <a:rPr lang="ka-GE" dirty="0" smtClean="0"/>
              <a:t>სტატისტიკური ტრანსფერი</a:t>
            </a:r>
          </a:p>
          <a:p>
            <a:pPr lvl="1">
              <a:lnSpc>
                <a:spcPct val="150000"/>
              </a:lnSpc>
            </a:pPr>
            <a:r>
              <a:rPr lang="ka-GE" dirty="0" smtClean="0"/>
              <a:t>საერთო პროექტები და ხელშეწყობის სქემები</a:t>
            </a:r>
            <a:endParaRPr lang="ka-GE" dirty="0"/>
          </a:p>
          <a:p>
            <a:pPr>
              <a:lnSpc>
                <a:spcPct val="150000"/>
              </a:lnSpc>
            </a:pPr>
            <a:r>
              <a:rPr lang="ka-GE" u="sng" dirty="0" smtClean="0"/>
              <a:t>ენერგიის წარმომავლობის შესახებ  ინფორმაციის ხელმისაწვდომობა მომხმარებლისათვის</a:t>
            </a:r>
          </a:p>
          <a:p>
            <a:pPr>
              <a:lnSpc>
                <a:spcPct val="150000"/>
              </a:lnSpc>
            </a:pPr>
            <a:r>
              <a:rPr lang="ka-GE" u="sng" dirty="0" smtClean="0"/>
              <a:t>ინფრასტრუქტურა განახლებადი ენერგიის წარმოების ხელშეწყობისათვის</a:t>
            </a:r>
          </a:p>
          <a:p>
            <a:pPr lvl="1">
              <a:lnSpc>
                <a:spcPct val="150000"/>
              </a:lnSpc>
            </a:pPr>
            <a:r>
              <a:rPr lang="ka-GE" dirty="0" smtClean="0"/>
              <a:t>სისტემასთან ინტეგრაციის შესაძლებლობა</a:t>
            </a:r>
          </a:p>
          <a:p>
            <a:pPr lvl="1">
              <a:lnSpc>
                <a:spcPct val="150000"/>
              </a:lnSpc>
            </a:pPr>
            <a:r>
              <a:rPr lang="ka-GE" dirty="0" smtClean="0"/>
              <a:t>ქვეყნებს შორის გადამცემი ქსელის განვითარება</a:t>
            </a:r>
          </a:p>
          <a:p>
            <a:pPr lvl="1">
              <a:lnSpc>
                <a:spcPct val="150000"/>
              </a:lnSpc>
            </a:pPr>
            <a:r>
              <a:rPr lang="ka-GE" dirty="0" smtClean="0"/>
              <a:t>ქსელზე პრიორიტეტული დაშვება</a:t>
            </a:r>
          </a:p>
        </p:txBody>
      </p:sp>
    </p:spTree>
    <p:extLst>
      <p:ext uri="{BB962C8B-B14F-4D97-AF65-F5344CB8AC3E}">
        <p14:creationId xmlns:p14="http://schemas.microsoft.com/office/powerpoint/2010/main" val="11415374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762000"/>
            <a:ext cx="7211490" cy="685800"/>
          </a:xfrm>
        </p:spPr>
        <p:txBody>
          <a:bodyPr/>
          <a:lstStyle/>
          <a:p>
            <a:r>
              <a:rPr lang="ka-GE" sz="2000" b="1" dirty="0"/>
              <a:t>დირექტივა </a:t>
            </a:r>
            <a:r>
              <a:rPr lang="en-US" sz="2000" b="1" dirty="0"/>
              <a:t>2009/28/EC </a:t>
            </a:r>
            <a:r>
              <a:rPr lang="ka-GE" sz="2000" b="1" dirty="0"/>
              <a:t>განახლებადი ენერგოწყაროებიდან ენერგიის გამოყენების ხელშეწყობის </a:t>
            </a:r>
            <a:r>
              <a:rPr lang="ka-GE" sz="2000" b="1" dirty="0" smtClean="0"/>
              <a:t>შესახებ - მოთხოვნები</a:t>
            </a:r>
            <a:endParaRPr lang="en-US" sz="2000" dirty="0"/>
          </a:p>
        </p:txBody>
      </p:sp>
      <p:sp>
        <p:nvSpPr>
          <p:cNvPr id="4" name="Slide Number Placeholder 3"/>
          <p:cNvSpPr>
            <a:spLocks noGrp="1"/>
          </p:cNvSpPr>
          <p:nvPr>
            <p:ph type="sldNum" sz="quarter" idx="12"/>
          </p:nvPr>
        </p:nvSpPr>
        <p:spPr/>
        <p:txBody>
          <a:bodyPr/>
          <a:lstStyle/>
          <a:p>
            <a:fld id="{83FB1D4C-29CE-4858-9BE0-20F56D902C12}" type="slidenum">
              <a:rPr lang="en-US" smtClean="0"/>
              <a:pPr/>
              <a:t>8</a:t>
            </a:fld>
            <a:endParaRPr lang="en-US"/>
          </a:p>
        </p:txBody>
      </p:sp>
      <p:sp>
        <p:nvSpPr>
          <p:cNvPr id="5" name="Content Placeholder 2"/>
          <p:cNvSpPr>
            <a:spLocks noGrp="1"/>
          </p:cNvSpPr>
          <p:nvPr>
            <p:ph idx="1"/>
          </p:nvPr>
        </p:nvSpPr>
        <p:spPr/>
        <p:txBody>
          <a:bodyPr>
            <a:normAutofit fontScale="85000" lnSpcReduction="20000"/>
          </a:bodyPr>
          <a:lstStyle/>
          <a:p>
            <a:pPr>
              <a:lnSpc>
                <a:spcPct val="150000"/>
              </a:lnSpc>
            </a:pPr>
            <a:r>
              <a:rPr lang="ka-GE" u="sng" dirty="0"/>
              <a:t>ბიოსაწვავის წარმოების ხელშეწყობა</a:t>
            </a:r>
          </a:p>
          <a:p>
            <a:pPr marL="742964" lvl="2" indent="-342906">
              <a:lnSpc>
                <a:spcPct val="150000"/>
              </a:lnSpc>
            </a:pPr>
            <a:r>
              <a:rPr lang="ka-GE" dirty="0"/>
              <a:t>სატყეო მეურნეობის განვითარება</a:t>
            </a:r>
          </a:p>
          <a:p>
            <a:pPr marL="742964" lvl="2" indent="-342906">
              <a:lnSpc>
                <a:spcPct val="150000"/>
              </a:lnSpc>
            </a:pPr>
            <a:r>
              <a:rPr lang="ka-GE" dirty="0"/>
              <a:t>ბიოსაწვავის წარმოება და მდგრადობის </a:t>
            </a:r>
            <a:r>
              <a:rPr lang="ka-GE" dirty="0" smtClean="0"/>
              <a:t>კრიტერიუმი</a:t>
            </a:r>
          </a:p>
          <a:p>
            <a:pPr marL="742964" lvl="2" indent="-342906">
              <a:lnSpc>
                <a:spcPct val="150000"/>
              </a:lnSpc>
            </a:pPr>
            <a:r>
              <a:rPr lang="ka-GE" dirty="0" smtClean="0"/>
              <a:t>მაღალეფექტური ტექნოლოგიების გამოყენება ბიოსაწვავის მოხმარებისას (70-85%)</a:t>
            </a:r>
            <a:endParaRPr lang="ka-GE" dirty="0"/>
          </a:p>
          <a:p>
            <a:pPr>
              <a:lnSpc>
                <a:spcPct val="150000"/>
              </a:lnSpc>
            </a:pPr>
            <a:r>
              <a:rPr lang="ka-GE" u="sng" dirty="0" smtClean="0"/>
              <a:t>შენობებში </a:t>
            </a:r>
            <a:r>
              <a:rPr lang="ka-GE" u="sng" dirty="0"/>
              <a:t>განახლებადი ენერგიების მოხმარების </a:t>
            </a:r>
            <a:r>
              <a:rPr lang="ka-GE" u="sng" dirty="0" smtClean="0"/>
              <a:t>ზრდა</a:t>
            </a:r>
          </a:p>
          <a:p>
            <a:pPr lvl="1">
              <a:lnSpc>
                <a:spcPct val="150000"/>
              </a:lnSpc>
            </a:pPr>
            <a:r>
              <a:rPr lang="ka-GE" dirty="0" smtClean="0"/>
              <a:t>მინიმალური მოთხოვნების დაწესება ახალ და განახლებულ შენობებში;</a:t>
            </a:r>
          </a:p>
          <a:p>
            <a:pPr lvl="1">
              <a:lnSpc>
                <a:spcPct val="150000"/>
              </a:lnSpc>
            </a:pPr>
            <a:r>
              <a:rPr lang="ka-GE" dirty="0" smtClean="0"/>
              <a:t>ახალი სამთავრობო შენობები - მაგალითი სხვებისთვის;</a:t>
            </a:r>
          </a:p>
          <a:p>
            <a:pPr>
              <a:lnSpc>
                <a:spcPct val="150000"/>
              </a:lnSpc>
            </a:pPr>
            <a:r>
              <a:rPr lang="ka-GE" u="sng" dirty="0" smtClean="0"/>
              <a:t>ადმინისტრაციული ბარიერების მოხსნა</a:t>
            </a:r>
          </a:p>
          <a:p>
            <a:pPr>
              <a:lnSpc>
                <a:spcPct val="150000"/>
              </a:lnSpc>
            </a:pPr>
            <a:r>
              <a:rPr lang="ka-GE" u="sng" dirty="0" smtClean="0"/>
              <a:t>ცნობიერების ამაღლება </a:t>
            </a:r>
          </a:p>
          <a:p>
            <a:pPr>
              <a:lnSpc>
                <a:spcPct val="150000"/>
              </a:lnSpc>
            </a:pPr>
            <a:r>
              <a:rPr lang="ka-GE" u="sng" dirty="0" smtClean="0"/>
              <a:t>ყოველ 2 წელში პროგრეს ანგარიშების წარდგენა კომისიისათვის. </a:t>
            </a:r>
            <a:endParaRPr lang="ka-GE" u="sng" dirty="0"/>
          </a:p>
        </p:txBody>
      </p:sp>
    </p:spTree>
    <p:extLst>
      <p:ext uri="{BB962C8B-B14F-4D97-AF65-F5344CB8AC3E}">
        <p14:creationId xmlns:p14="http://schemas.microsoft.com/office/powerpoint/2010/main" val="4690406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761999"/>
            <a:ext cx="7055380" cy="990601"/>
          </a:xfrm>
        </p:spPr>
        <p:txBody>
          <a:bodyPr/>
          <a:lstStyle/>
          <a:p>
            <a:r>
              <a:rPr lang="ka-GE" b="1" dirty="0" smtClean="0"/>
              <a:t>დირექტივა </a:t>
            </a:r>
            <a:r>
              <a:rPr lang="en-US" b="1" dirty="0"/>
              <a:t>2009/28/EC </a:t>
            </a:r>
            <a:r>
              <a:rPr lang="ka-GE" b="1" dirty="0" smtClean="0"/>
              <a:t>განხორციელება - ხორვატიის გამოცდილება</a:t>
            </a:r>
            <a:endParaRPr lang="en-US" b="1" dirty="0"/>
          </a:p>
        </p:txBody>
      </p:sp>
      <p:sp>
        <p:nvSpPr>
          <p:cNvPr id="3" name="Content Placeholder 2"/>
          <p:cNvSpPr>
            <a:spLocks noGrp="1"/>
          </p:cNvSpPr>
          <p:nvPr>
            <p:ph idx="1"/>
          </p:nvPr>
        </p:nvSpPr>
        <p:spPr/>
        <p:txBody>
          <a:bodyPr>
            <a:normAutofit fontScale="92500" lnSpcReduction="20000"/>
          </a:bodyPr>
          <a:lstStyle/>
          <a:p>
            <a:r>
              <a:rPr lang="ka-GE" dirty="0" smtClean="0"/>
              <a:t>ელ.ენერგიის გენერაციის 50%&lt; ჰიდრო შეადგენს (2129 მგვტ.) </a:t>
            </a:r>
          </a:p>
          <a:p>
            <a:endParaRPr lang="ka-GE" dirty="0" smtClean="0"/>
          </a:p>
          <a:p>
            <a:r>
              <a:rPr lang="ka-GE" dirty="0" smtClean="0"/>
              <a:t>20% განახლებადების წილი მთლიან ენერგომოხმარებაში 2020 წ.</a:t>
            </a:r>
          </a:p>
          <a:p>
            <a:endParaRPr lang="ka-GE" dirty="0" smtClean="0"/>
          </a:p>
          <a:p>
            <a:r>
              <a:rPr lang="ka-GE" dirty="0" smtClean="0"/>
              <a:t>10% განახლებადების წილი ტრანსპორტის მოხმარებაში 2020წ.</a:t>
            </a:r>
          </a:p>
          <a:p>
            <a:endParaRPr lang="ka-GE" dirty="0" smtClean="0"/>
          </a:p>
          <a:p>
            <a:r>
              <a:rPr lang="ka-GE" dirty="0" smtClean="0"/>
              <a:t>ეკონომიკის სამინისტრო  - მონიტორინგის ფუნქცია</a:t>
            </a:r>
          </a:p>
          <a:p>
            <a:endParaRPr lang="ka-GE" dirty="0" smtClean="0"/>
          </a:p>
          <a:p>
            <a:r>
              <a:rPr lang="en-US" dirty="0" smtClean="0"/>
              <a:t>Feed-in </a:t>
            </a:r>
            <a:r>
              <a:rPr lang="ka-GE" dirty="0" smtClean="0"/>
              <a:t>ტარიფი ეგწ. ხელშეწყობისათვის, </a:t>
            </a:r>
            <a:r>
              <a:rPr lang="en-US" dirty="0" smtClean="0"/>
              <a:t>CPI-</a:t>
            </a:r>
            <a:r>
              <a:rPr lang="ka-GE" dirty="0" smtClean="0"/>
              <a:t>კორექტირება, 14-წლიანი კონტრაქტი</a:t>
            </a:r>
          </a:p>
          <a:p>
            <a:endParaRPr lang="ka-GE" dirty="0" smtClean="0"/>
          </a:p>
          <a:p>
            <a:r>
              <a:rPr lang="ka-GE" dirty="0" smtClean="0"/>
              <a:t>ელ.ენერგიის წარმომავლობის შესახებ ინფორმაციას გასცემს ბაზრის ოპერატორი (</a:t>
            </a:r>
            <a:r>
              <a:rPr lang="en-US" dirty="0" smtClean="0"/>
              <a:t>HROTE)</a:t>
            </a:r>
          </a:p>
          <a:p>
            <a:endParaRPr lang="ka-GE" dirty="0" smtClean="0"/>
          </a:p>
          <a:p>
            <a:endParaRPr lang="ka-GE" dirty="0" smtClean="0"/>
          </a:p>
          <a:p>
            <a:endParaRPr lang="en-US" dirty="0"/>
          </a:p>
        </p:txBody>
      </p:sp>
      <p:sp>
        <p:nvSpPr>
          <p:cNvPr id="4" name="Slide Number Placeholder 3"/>
          <p:cNvSpPr>
            <a:spLocks noGrp="1"/>
          </p:cNvSpPr>
          <p:nvPr>
            <p:ph type="sldNum" sz="quarter" idx="12"/>
          </p:nvPr>
        </p:nvSpPr>
        <p:spPr/>
        <p:txBody>
          <a:bodyPr/>
          <a:lstStyle/>
          <a:p>
            <a:fld id="{83FB1D4C-29CE-4858-9BE0-20F56D902C12}" type="slidenum">
              <a:rPr lang="en-US" smtClean="0"/>
              <a:pPr/>
              <a:t>9</a:t>
            </a:fld>
            <a:endParaRPr lang="en-US"/>
          </a:p>
        </p:txBody>
      </p:sp>
    </p:spTree>
    <p:extLst>
      <p:ext uri="{BB962C8B-B14F-4D97-AF65-F5344CB8AC3E}">
        <p14:creationId xmlns:p14="http://schemas.microsoft.com/office/powerpoint/2010/main" val="29978618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10807</TotalTime>
  <Words>843</Words>
  <Application>Microsoft Office PowerPoint</Application>
  <PresentationFormat>On-screen Show (4:3)</PresentationFormat>
  <Paragraphs>189</Paragraphs>
  <Slides>16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Century Gothic</vt:lpstr>
      <vt:lpstr>Sylfaen</vt:lpstr>
      <vt:lpstr>Wingdings 3</vt:lpstr>
      <vt:lpstr>Ion</vt:lpstr>
      <vt:lpstr>ენერგიის განახლებადი წყაროები, ევროკავშირის დირექტივა 2009/28/EC და მისი დანერგვა ენერგეტიკული გაერთიანების ქვეყნებში. </vt:lpstr>
      <vt:lpstr>საქართველო-ევროკავშირის ასოცირების შესახებ შეთანხმება </vt:lpstr>
      <vt:lpstr>დირექტივა 2009/28/EC განახლებადი ენერგოწყაროებიდან ენერგიის გამოყენების ხელშეწყობის შესახებ</vt:lpstr>
      <vt:lpstr>დირექტივა 2009/28/EC განახლებადი ენერგოწყაროებიდან ენერგიის გამოყენების ხელშეწყობის შესახებ - მოთხოვნები</vt:lpstr>
      <vt:lpstr>PowerPoint Presentation</vt:lpstr>
      <vt:lpstr>დირექტივა 2009/28/EC განახლებადი ენერგოწყაროებიდან ენერგიის გამოყენების ხელშეწყობის შესახებ - მოთხოვნები</vt:lpstr>
      <vt:lpstr>დირექტივა 2009/28/EC განახლებადი ენერგოწყაროებიდან ენერგიის გამოყენების ხელშეწყობის შესახებ - მოთხოვნები</vt:lpstr>
      <vt:lpstr>დირექტივა 2009/28/EC განახლებადი ენერგოწყაროებიდან ენერგიის გამოყენების ხელშეწყობის შესახებ - მოთხოვნები</vt:lpstr>
      <vt:lpstr>დირექტივა 2009/28/EC განხორციელება - ხორვატიის გამოცდილება</vt:lpstr>
      <vt:lpstr>დირექტივა 2009/28/EC განხორციელება - ხორვატიის გამოცდილება</vt:lpstr>
      <vt:lpstr>დირექტივა 2009/28/EC განხორციელება - მაკედონიის გამოცდილება</vt:lpstr>
      <vt:lpstr>დირექტივა 2009/28/EC განხორციელება - მაკედონიის გამოცდილება</vt:lpstr>
      <vt:lpstr>დირექტივა 2009/28/EC განხორციელება - მოლდოვას გამოცდილება</vt:lpstr>
      <vt:lpstr>დირექტივა 2009/28/EC განხორციელება - მოლდოვას გამოცდილება</vt:lpstr>
      <vt:lpstr>დასკვნა</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Experience for Georgia</dc:title>
  <dc:creator/>
  <cp:lastModifiedBy>Gio Mukhi</cp:lastModifiedBy>
  <cp:revision>129</cp:revision>
  <dcterms:created xsi:type="dcterms:W3CDTF">2006-08-16T00:00:00Z</dcterms:created>
  <dcterms:modified xsi:type="dcterms:W3CDTF">2014-09-26T09:45:27Z</dcterms:modified>
</cp:coreProperties>
</file>