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0" r:id="rId3"/>
    <p:sldId id="261" r:id="rId4"/>
    <p:sldId id="262" r:id="rId5"/>
    <p:sldId id="264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a Kenney" initials="DK" lastIdx="1" clrIdx="0">
    <p:extLst>
      <p:ext uri="{19B8F6BF-5375-455C-9EA6-DF929625EA0E}">
        <p15:presenceInfo xmlns:p15="http://schemas.microsoft.com/office/powerpoint/2012/main" userId="S-1-5-21-3939448867-66916610-3529792650-12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5C5"/>
    <a:srgbClr val="5887C0"/>
    <a:srgbClr val="497DBB"/>
    <a:srgbClr val="396499"/>
    <a:srgbClr val="2A4A7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0303" autoAdjust="0"/>
  </p:normalViewPr>
  <p:slideViewPr>
    <p:cSldViewPr>
      <p:cViewPr varScale="1">
        <p:scale>
          <a:sx n="77" d="100"/>
          <a:sy n="77" d="100"/>
        </p:scale>
        <p:origin x="1558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232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8F15C-EB4A-461C-8CC7-7B521F6961C7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46B84-7FF3-428E-A59D-12C0C9F88F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920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295A5-44A9-4CC5-A23E-46863B0CA5BF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543CE-05FD-40D5-BD19-8269165405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3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543CE-05FD-40D5-BD19-8269165405B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59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7984-2309-4F40-9F88-70E34BDB08C3}" type="datetime1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2593-C600-4734-82F4-4C24CC0772DC}" type="datetime1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06834-8669-4F1F-9550-26EC30E611F9}" type="datetime1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62" y="647700"/>
            <a:ext cx="8229600" cy="1143000"/>
          </a:xfrm>
        </p:spPr>
        <p:txBody>
          <a:bodyPr>
            <a:normAutofit/>
          </a:bodyPr>
          <a:lstStyle>
            <a:lvl1pPr>
              <a:defRPr sz="3600">
                <a:latin typeface="Sylfaen" panose="010A050205030603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>
            <a:lvl1pPr>
              <a:defRPr sz="3200">
                <a:latin typeface="Sylfaen" panose="010A0502050306030303" pitchFamily="18" charset="0"/>
              </a:defRPr>
            </a:lvl1pPr>
            <a:lvl2pPr>
              <a:defRPr sz="2800">
                <a:latin typeface="Sylfaen" panose="010A0502050306030303" pitchFamily="18" charset="0"/>
              </a:defRPr>
            </a:lvl2pPr>
            <a:lvl3pPr>
              <a:defRPr>
                <a:latin typeface="Sylfaen" panose="010A0502050306030303" pitchFamily="18" charset="0"/>
              </a:defRPr>
            </a:lvl3pPr>
            <a:lvl4pPr>
              <a:defRPr>
                <a:latin typeface="Sylfaen" panose="010A0502050306030303" pitchFamily="18" charset="0"/>
              </a:defRPr>
            </a:lvl4pPr>
            <a:lvl5pPr>
              <a:defRPr>
                <a:latin typeface="Sylfaen" panose="010A0502050306030303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1235-FD3A-41A6-A9CA-FB77C1381A89}" type="datetime1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41521" y="1"/>
            <a:ext cx="8953726" cy="609600"/>
            <a:chOff x="41521" y="1"/>
            <a:chExt cx="8953726" cy="609600"/>
          </a:xfrm>
        </p:grpSpPr>
        <p:pic>
          <p:nvPicPr>
            <p:cNvPr id="7" name="Picture 6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521" y="16101"/>
              <a:ext cx="1538105" cy="517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7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29635" y="60650"/>
              <a:ext cx="1365612" cy="5489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" name="Picture 8" descr="logo 3.5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4038601" y="1"/>
              <a:ext cx="609599" cy="60960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7772400" cy="1362075"/>
          </a:xfrm>
        </p:spPr>
        <p:txBody>
          <a:bodyPr anchor="t"/>
          <a:lstStyle>
            <a:lvl1pPr algn="ctr">
              <a:defRPr sz="4000" b="1" cap="all">
                <a:latin typeface="Sylfaen" panose="010A050205030603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3273425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  <a:latin typeface="Sylfaen" panose="010A0502050306030303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524000" cy="365125"/>
          </a:xfrm>
        </p:spPr>
        <p:txBody>
          <a:bodyPr/>
          <a:lstStyle/>
          <a:p>
            <a:fld id="{9DB6AD33-9DCC-4AE3-AE7C-60630C770C8B}" type="datetime1">
              <a:rPr lang="en-US" smtClean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49530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2400" y="6356350"/>
            <a:ext cx="9144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41521" y="1"/>
            <a:ext cx="8953726" cy="609600"/>
            <a:chOff x="41521" y="1"/>
            <a:chExt cx="8953726" cy="609600"/>
          </a:xfrm>
        </p:grpSpPr>
        <p:pic>
          <p:nvPicPr>
            <p:cNvPr id="8" name="Picture 7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521" y="16101"/>
              <a:ext cx="1538105" cy="517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" name="Picture 8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29635" y="60650"/>
              <a:ext cx="1365612" cy="5489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" name="Picture 9" descr="logo 3.5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4038601" y="1"/>
              <a:ext cx="609599" cy="60960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A2F18-DF5B-4430-896E-9529D92A66C6}" type="datetime1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CAFF-CC47-4988-9CEC-5772F6003E6B}" type="datetime1">
              <a:rPr lang="en-US" smtClean="0"/>
              <a:t>3/22/2017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BA45B-8240-4D9D-9FA5-BCB94CF8BE46}" type="datetime1">
              <a:rPr lang="en-US" smtClean="0"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1436-D33B-45DA-AAE0-AC3516EB772E}" type="datetime1">
              <a:rPr lang="en-US" smtClean="0"/>
              <a:t>3/22/2017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F617-353E-4EA8-B052-5D4B88C04BDA}" type="datetime1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9F70-24B5-4CB7-976F-D4EE061A573D}" type="datetime1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602CA-ABA4-48F9-8EEF-C16B3BCED2B2}" type="datetime1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javascript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7.jpeg"/><Relationship Id="rId4" Type="http://schemas.openxmlformats.org/officeDocument/2006/relationships/image" Target="../media/image2.tiff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21" y="16101"/>
            <a:ext cx="1538105" cy="517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9635" y="60650"/>
            <a:ext cx="1365612" cy="548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905000"/>
          </a:xfrm>
        </p:spPr>
        <p:txBody>
          <a:bodyPr>
            <a:noAutofit/>
          </a:bodyPr>
          <a:lstStyle/>
          <a:p>
            <a:r>
              <a:rPr lang="ka-GE" sz="2800" b="1" dirty="0" smtClean="0">
                <a:solidFill>
                  <a:schemeClr val="tx2"/>
                </a:solidFill>
              </a:rPr>
              <a:t/>
            </a:r>
            <a:br>
              <a:rPr lang="ka-GE" sz="2800" b="1" dirty="0" smtClean="0">
                <a:solidFill>
                  <a:schemeClr val="tx2"/>
                </a:solidFill>
              </a:rPr>
            </a:br>
            <a:r>
              <a:rPr lang="ka-GE" sz="2800" dirty="0" smtClean="0"/>
              <a:t>საქართველოს დაბალემისიებიანი  განვითარების სტრატეგია (</a:t>
            </a:r>
            <a:r>
              <a:rPr lang="en-US" sz="2800" dirty="0" smtClean="0"/>
              <a:t>LEDS)</a:t>
            </a:r>
            <a:r>
              <a:rPr lang="ka-GE" sz="2800" dirty="0" smtClean="0"/>
              <a:t> </a:t>
            </a:r>
            <a:br>
              <a:rPr lang="ka-GE" sz="2800" dirty="0" smtClean="0"/>
            </a:br>
            <a:r>
              <a:rPr lang="ka-GE" sz="2800" dirty="0" smtClean="0"/>
              <a:t/>
            </a:r>
            <a:br>
              <a:rPr lang="ka-GE" sz="2800" dirty="0" smtClean="0"/>
            </a:br>
            <a:r>
              <a:rPr lang="ka-GE" sz="2400" b="1" dirty="0" smtClean="0"/>
              <a:t>ღონისძიებები შენობების სექტორში</a:t>
            </a:r>
            <a:r>
              <a:rPr lang="ka-GE" sz="2800" b="1" dirty="0" smtClean="0"/>
              <a:t/>
            </a:r>
            <a:br>
              <a:rPr lang="ka-GE" sz="2800" b="1" dirty="0" smtClean="0"/>
            </a:b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495800"/>
            <a:ext cx="6934200" cy="1828800"/>
          </a:xfrm>
        </p:spPr>
        <p:txBody>
          <a:bodyPr>
            <a:normAutofit/>
          </a:bodyPr>
          <a:lstStyle/>
          <a:p>
            <a:r>
              <a:rPr lang="ka-GE" sz="2400" b="1" dirty="0" smtClean="0"/>
              <a:t>მდგრადი განვითარების ცენტრი-”რემისია</a:t>
            </a:r>
            <a:r>
              <a:rPr lang="ka-GE" sz="2400" b="1" dirty="0" smtClean="0"/>
              <a:t>”</a:t>
            </a:r>
            <a:endParaRPr lang="ka-GE" sz="2400" b="1" dirty="0" smtClean="0"/>
          </a:p>
        </p:txBody>
      </p:sp>
      <p:pic>
        <p:nvPicPr>
          <p:cNvPr id="13" name="Picture 12" descr="logo 3.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38601" y="1"/>
            <a:ext cx="609599" cy="609600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27082-E45B-433F-B458-05717A8EF419}" type="datetime1">
              <a:rPr lang="en-US" smtClean="0"/>
              <a:t>3/22/2017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228600" y="762000"/>
            <a:ext cx="2438400" cy="1600200"/>
          </a:xfrm>
          <a:prstGeom prst="rect">
            <a:avLst/>
          </a:prstGeom>
          <a:noFill/>
        </p:spPr>
      </p:pic>
      <p:pic>
        <p:nvPicPr>
          <p:cNvPr id="11" name="Picture 16" descr="im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0" y="762000"/>
            <a:ext cx="2438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1" descr="Click to view full size image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53200" y="762000"/>
            <a:ext cx="20478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 descr="img.jpe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43400" y="762000"/>
            <a:ext cx="2438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491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შენობების სექტორში ენერგიის მოხმარება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1999" y="1600200"/>
            <a:ext cx="8119748" cy="42672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1235-FD3A-41A6-A9CA-FB77C1381A89}" type="datetime1">
              <a:rPr lang="en-US" smtClean="0"/>
              <a:t>3/22/2017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6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შენობების სექტორში ენერგიის მოხმარება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1235-FD3A-41A6-A9CA-FB77C1381A89}" type="datetime1">
              <a:rPr lang="en-US" smtClean="0"/>
              <a:t>3/22/2017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762539"/>
            <a:ext cx="7674416" cy="395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62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ენერგიის მოხმარების მიზეზები სხვადასხვა ტიპის შენობებში და ძირითადი ბარიერები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a-GE" dirty="0" smtClean="0"/>
              <a:t>გათბობა</a:t>
            </a:r>
          </a:p>
          <a:p>
            <a:pPr lvl="1"/>
            <a:r>
              <a:rPr lang="ka-GE" dirty="0" smtClean="0"/>
              <a:t>შენობების თბოიზოლაცია</a:t>
            </a:r>
          </a:p>
          <a:p>
            <a:pPr lvl="2"/>
            <a:r>
              <a:rPr lang="ka-GE" dirty="0" smtClean="0"/>
              <a:t>ეფექტურობის გაუმჯობესების მნიშვნელოვანი შესაძლებლობები (საბაზისო შეფასების მიმართ)</a:t>
            </a:r>
          </a:p>
          <a:p>
            <a:pPr lvl="2"/>
            <a:r>
              <a:rPr lang="ka-GE" dirty="0" smtClean="0"/>
              <a:t>ახალი შენობები</a:t>
            </a:r>
          </a:p>
          <a:p>
            <a:pPr lvl="3"/>
            <a:r>
              <a:rPr lang="ka-GE" dirty="0" smtClean="0"/>
              <a:t>ბარიერი: კანონმდებლობა, ღირებულება</a:t>
            </a:r>
          </a:p>
          <a:p>
            <a:pPr lvl="3"/>
            <a:r>
              <a:rPr lang="ka-GE" dirty="0" smtClean="0"/>
              <a:t>გადაწყვეტილება: საკანონმდებლო ცვლილება</a:t>
            </a:r>
          </a:p>
          <a:p>
            <a:pPr lvl="2"/>
            <a:r>
              <a:rPr lang="ka-GE" dirty="0" smtClean="0"/>
              <a:t>ძველი შენობები</a:t>
            </a:r>
          </a:p>
          <a:p>
            <a:pPr lvl="3"/>
            <a:r>
              <a:rPr lang="ka-GE" dirty="0" smtClean="0"/>
              <a:t>ბარიერეი: ღირებულება, საკუთრების ფორმები, დაბალი ტარიფები</a:t>
            </a:r>
          </a:p>
          <a:p>
            <a:pPr lvl="3"/>
            <a:r>
              <a:rPr lang="ka-GE" dirty="0"/>
              <a:t>გადაწყვეტილება: </a:t>
            </a:r>
            <a:r>
              <a:rPr lang="ka-GE" dirty="0" smtClean="0"/>
              <a:t>ეროვნული პროგრამები (ნამა), საკანონმდებლო ცვლილებები, ტარიფების გადახედვა</a:t>
            </a:r>
          </a:p>
          <a:p>
            <a:pPr lvl="1"/>
            <a:r>
              <a:rPr lang="ka-GE" dirty="0" smtClean="0"/>
              <a:t>გათბობის ტექნოლოგიები</a:t>
            </a:r>
          </a:p>
          <a:p>
            <a:pPr lvl="2"/>
            <a:r>
              <a:rPr lang="ka-GE" dirty="0" smtClean="0"/>
              <a:t>ეფექტურობის გაუმჯობესების შედარებით ნაკლები შესაძლებლობები</a:t>
            </a:r>
          </a:p>
          <a:p>
            <a:pPr lvl="2"/>
            <a:r>
              <a:rPr lang="ka-GE" dirty="0" smtClean="0"/>
              <a:t>ბიომასის ფეჩები, ახალი ტექნოლოგიები (თბური ტუმბოები)</a:t>
            </a:r>
          </a:p>
          <a:p>
            <a:pPr lvl="3"/>
            <a:r>
              <a:rPr lang="ka-GE" dirty="0" smtClean="0"/>
              <a:t> ბარიერები: ხელმისაწვდომობა და ფასი</a:t>
            </a:r>
          </a:p>
          <a:p>
            <a:pPr lvl="3"/>
            <a:r>
              <a:rPr lang="ka-GE" dirty="0"/>
              <a:t>გადაწყვეტილება</a:t>
            </a:r>
            <a:r>
              <a:rPr lang="ka-GE" dirty="0" smtClean="0"/>
              <a:t>: საპილოტე პროექტები, ხელშემწყობი საბაზრო პირობების შექმნა ახალი ტექნოლოგიებისთვის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1235-FD3A-41A6-A9CA-FB77C1381A89}" type="datetime1">
              <a:rPr lang="en-US" smtClean="0"/>
              <a:t>3/22/2017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9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ენერგიის მოხმარების მიზეზები სხვადასხვა ტიპის შენობებში და ძირითადი ბარიერები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a-GE" dirty="0" smtClean="0"/>
              <a:t>ცხელი წყალი</a:t>
            </a:r>
          </a:p>
          <a:p>
            <a:pPr lvl="1"/>
            <a:r>
              <a:rPr lang="ka-GE" dirty="0"/>
              <a:t>ეფექტურობის გაუმჯობესების შედარებით ნაკლები შესაძლებლობები</a:t>
            </a:r>
          </a:p>
          <a:p>
            <a:pPr lvl="1"/>
            <a:r>
              <a:rPr lang="ka-GE" dirty="0" smtClean="0"/>
              <a:t>განახლებადი ენერგიის ტექნოლოგიები</a:t>
            </a:r>
          </a:p>
          <a:p>
            <a:pPr lvl="2"/>
            <a:r>
              <a:rPr lang="ka-GE" dirty="0" smtClean="0"/>
              <a:t>ბარიერები: ახალი ტექნოლოგიების ფასი</a:t>
            </a:r>
          </a:p>
          <a:p>
            <a:pPr lvl="2"/>
            <a:r>
              <a:rPr lang="ka-GE" dirty="0"/>
              <a:t>გადაწყვეტილება: </a:t>
            </a:r>
            <a:r>
              <a:rPr lang="ka-GE" dirty="0" smtClean="0"/>
              <a:t>საპილოტე პროექტები, ხელშემწყობი </a:t>
            </a:r>
            <a:r>
              <a:rPr lang="ka-GE" dirty="0"/>
              <a:t>საბაზრო პირობების შექმნა ახალი </a:t>
            </a:r>
            <a:r>
              <a:rPr lang="ka-GE" dirty="0" smtClean="0"/>
              <a:t>ტექნოლოგიებისთვის</a:t>
            </a:r>
          </a:p>
          <a:p>
            <a:r>
              <a:rPr lang="ka-GE" dirty="0" smtClean="0"/>
              <a:t>საჭმლის მომზადება</a:t>
            </a:r>
            <a:endParaRPr lang="ka-GE" dirty="0"/>
          </a:p>
          <a:p>
            <a:pPr lvl="1"/>
            <a:r>
              <a:rPr lang="ka-GE" dirty="0"/>
              <a:t>ეფექტურობის გაუმჯობესების შედარებით ნაკლები შესაძლებლობები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1235-FD3A-41A6-A9CA-FB77C1381A89}" type="datetime1">
              <a:rPr lang="en-US" smtClean="0"/>
              <a:t>3/22/2017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ენერგიის მოხმარების მიზეზები სხვადასხვა ტიპის შენობებში და ძირითადი ბარიერები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a-GE" dirty="0" smtClean="0"/>
              <a:t>განათება</a:t>
            </a:r>
          </a:p>
          <a:p>
            <a:pPr lvl="1"/>
            <a:r>
              <a:rPr lang="ka-GE" dirty="0"/>
              <a:t>ეფექტურობის გაუმჯობესების </a:t>
            </a:r>
            <a:r>
              <a:rPr lang="ka-GE" dirty="0" smtClean="0"/>
              <a:t>მნიშვნელოვანი </a:t>
            </a:r>
            <a:r>
              <a:rPr lang="ka-GE" dirty="0"/>
              <a:t>შესაძლებლობები</a:t>
            </a:r>
          </a:p>
          <a:p>
            <a:pPr lvl="1"/>
            <a:r>
              <a:rPr lang="ka-GE" dirty="0" smtClean="0"/>
              <a:t>ეფექტური ნათურები</a:t>
            </a:r>
          </a:p>
          <a:p>
            <a:pPr lvl="2"/>
            <a:r>
              <a:rPr lang="ka-GE" dirty="0" smtClean="0"/>
              <a:t>ბარიერები: ახალი ტექნოლოგიების ფასი</a:t>
            </a:r>
          </a:p>
          <a:p>
            <a:pPr lvl="2"/>
            <a:r>
              <a:rPr lang="ka-GE" dirty="0"/>
              <a:t>გადაწყვეტილება: </a:t>
            </a:r>
            <a:r>
              <a:rPr lang="ka-GE" dirty="0" smtClean="0"/>
              <a:t>საკანონმდებლო ცვლილება, </a:t>
            </a:r>
            <a:r>
              <a:rPr lang="ka-GE" dirty="0"/>
              <a:t>ხელშემწყობი საბაზრო პირობების შექმნა ახალი </a:t>
            </a:r>
            <a:r>
              <a:rPr lang="ka-GE" dirty="0" smtClean="0"/>
              <a:t>ტექნოლოგიებისთვის</a:t>
            </a:r>
          </a:p>
          <a:p>
            <a:r>
              <a:rPr lang="ka-GE" dirty="0" smtClean="0"/>
              <a:t>საჭსხვა ელექტრომოწყობილობები</a:t>
            </a:r>
            <a:endParaRPr lang="ka-GE" dirty="0"/>
          </a:p>
          <a:p>
            <a:pPr lvl="1"/>
            <a:r>
              <a:rPr lang="ka-GE" dirty="0"/>
              <a:t>ეფექტურობის გაუმჯობესების მნიშვნელოვანი შესაძლებლობები</a:t>
            </a:r>
          </a:p>
          <a:p>
            <a:pPr lvl="1"/>
            <a:r>
              <a:rPr lang="ka-GE" dirty="0"/>
              <a:t>ეფექტური </a:t>
            </a:r>
            <a:r>
              <a:rPr lang="ka-GE" dirty="0" smtClean="0"/>
              <a:t>მოწყობილობები</a:t>
            </a:r>
            <a:endParaRPr lang="ka-GE" dirty="0"/>
          </a:p>
          <a:p>
            <a:pPr lvl="2"/>
            <a:r>
              <a:rPr lang="ka-GE" dirty="0" smtClean="0"/>
              <a:t>ბარიერები: ახალი </a:t>
            </a:r>
            <a:r>
              <a:rPr lang="ka-GE" dirty="0"/>
              <a:t>ტექნოლოგიების </a:t>
            </a:r>
            <a:r>
              <a:rPr lang="ka-GE" dirty="0" smtClean="0"/>
              <a:t>ფასი</a:t>
            </a:r>
          </a:p>
          <a:p>
            <a:pPr lvl="2"/>
            <a:r>
              <a:rPr lang="ka-GE" dirty="0"/>
              <a:t>გადაწყვეტილება: </a:t>
            </a:r>
            <a:r>
              <a:rPr lang="ka-GE" dirty="0" smtClean="0"/>
              <a:t>ხელშემწყობი </a:t>
            </a:r>
            <a:r>
              <a:rPr lang="ka-GE" dirty="0"/>
              <a:t>საბაზრო პირობების შექმნა ახალი </a:t>
            </a:r>
            <a:r>
              <a:rPr lang="ka-GE" dirty="0" smtClean="0"/>
              <a:t>ტექნოლოგიებისთვის</a:t>
            </a:r>
            <a:endParaRPr lang="en-US" dirty="0" smtClean="0"/>
          </a:p>
          <a:p>
            <a:pPr marL="914400" lvl="2" indent="0">
              <a:buNone/>
            </a:pPr>
            <a:endParaRPr lang="ka-GE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1235-FD3A-41A6-A9CA-FB77C1381A89}" type="datetime1">
              <a:rPr lang="en-US" smtClean="0"/>
              <a:t>3/22/2017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2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4204</TotalTime>
  <Words>210</Words>
  <Application>Microsoft Office PowerPoint</Application>
  <PresentationFormat>On-screen Show (4:3)</PresentationFormat>
  <Paragraphs>51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Sylfaen</vt:lpstr>
      <vt:lpstr>Office Theme</vt:lpstr>
      <vt:lpstr> საქართველოს დაბალემისიებიანი  განვითარების სტრატეგია (LEDS)   ღონისძიებები შენობების სექტორში </vt:lpstr>
      <vt:lpstr>შენობების სექტორში ენერგიის მოხმარება</vt:lpstr>
      <vt:lpstr>შენობების სექტორში ენერგიის მოხმარება</vt:lpstr>
      <vt:lpstr>ენერგიის მოხმარების მიზეზები სხვადასხვა ტიპის შენობებში და ძირითადი ბარიერები</vt:lpstr>
      <vt:lpstr>ენერგიის მოხმარების მიზეზები სხვადასხვა ტიპის შენობებში და ძირითადი ბარიერები</vt:lpstr>
      <vt:lpstr>ენერგიის მოხმარების მიზეზები სხვადასხვა ტიპის შენობებში და ძირითადი ბარიერები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Rusudan Gogibedashvili</dc:creator>
  <cp:lastModifiedBy>Anna Sikharulidze</cp:lastModifiedBy>
  <cp:revision>336</cp:revision>
  <dcterms:created xsi:type="dcterms:W3CDTF">2006-08-16T00:00:00Z</dcterms:created>
  <dcterms:modified xsi:type="dcterms:W3CDTF">2017-03-22T08:43:10Z</dcterms:modified>
</cp:coreProperties>
</file>