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9" r:id="rId3"/>
    <p:sldId id="257" r:id="rId4"/>
    <p:sldId id="277" r:id="rId5"/>
    <p:sldId id="279" r:id="rId6"/>
    <p:sldId id="283" r:id="rId7"/>
    <p:sldId id="282" r:id="rId8"/>
    <p:sldId id="278" r:id="rId9"/>
    <p:sldId id="261" r:id="rId10"/>
    <p:sldId id="28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55" autoAdjust="0"/>
    <p:restoredTop sz="94660"/>
  </p:normalViewPr>
  <p:slideViewPr>
    <p:cSldViewPr>
      <p:cViewPr>
        <p:scale>
          <a:sx n="75" d="100"/>
          <a:sy n="75" d="100"/>
        </p:scale>
        <p:origin x="-912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5951E-D265-452F-B4C1-F5EDE0CA096A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3A7BE-615D-4E0D-B82B-65081F8C7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121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 smtClean="0"/>
              <a:t>მოვხსნათ სარკის ეფექტი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3A7BE-615D-4E0D-B82B-65081F8C72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7868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Poor coordination of Donor</a:t>
            </a:r>
            <a:r>
              <a:rPr lang="en-US" baseline="0" dirty="0" smtClean="0"/>
              <a:t>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3A7BE-615D-4E0D-B82B-65081F8C72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1640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 smtClean="0"/>
              <a:t>ამოცანები არ არის დასმული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3A7BE-615D-4E0D-B82B-65081F8C72F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7869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sarSan</a:t>
            </a:r>
            <a:r>
              <a:rPr lang="en-US" dirty="0" smtClean="0"/>
              <a:t> </a:t>
            </a:r>
            <a:r>
              <a:rPr lang="en-US" dirty="0" err="1" smtClean="0"/>
              <a:t>somxetshi</a:t>
            </a:r>
            <a:r>
              <a:rPr lang="en-US" dirty="0" smtClean="0"/>
              <a:t> </a:t>
            </a:r>
            <a:r>
              <a:rPr lang="en-US" dirty="0" err="1" smtClean="0"/>
              <a:t>moxda</a:t>
            </a:r>
            <a:r>
              <a:rPr lang="en-US" dirty="0" smtClean="0"/>
              <a:t> </a:t>
            </a:r>
            <a:r>
              <a:rPr lang="en-US" dirty="0" err="1" smtClean="0"/>
              <a:t>amis</a:t>
            </a:r>
            <a:r>
              <a:rPr lang="en-US" dirty="0" smtClean="0"/>
              <a:t> </a:t>
            </a:r>
            <a:r>
              <a:rPr lang="en-US" dirty="0" err="1" smtClean="0"/>
              <a:t>kvleva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3A7BE-615D-4E0D-B82B-65081F8C72F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kriteriumi</a:t>
            </a:r>
            <a:r>
              <a:rPr lang="en-US" sz="1200" dirty="0" smtClean="0"/>
              <a:t> </a:t>
            </a:r>
            <a:r>
              <a:rPr lang="en-US" sz="1200" dirty="0" err="1" smtClean="0"/>
              <a:t>ar</a:t>
            </a:r>
            <a:r>
              <a:rPr lang="en-US" sz="1200" dirty="0" smtClean="0"/>
              <a:t> </a:t>
            </a:r>
            <a:r>
              <a:rPr lang="en-US" sz="1200" dirty="0" err="1" smtClean="0"/>
              <a:t>gaq</a:t>
            </a:r>
            <a:r>
              <a:rPr lang="en-US" sz="120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3A7BE-615D-4E0D-B82B-65081F8C72F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3200400"/>
            <a:ext cx="5257800" cy="990600"/>
          </a:xfrm>
        </p:spPr>
        <p:txBody>
          <a:bodyPr anchor="ctr" anchorCtr="0"/>
          <a:lstStyle>
            <a:lvl1pPr marL="0" indent="0" algn="ctr">
              <a:buNone/>
              <a:defRPr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F791-12EE-4FD7-A427-F71368A9CF8A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76BE-B927-4704-BF5C-3E26E4DEB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F791-12EE-4FD7-A427-F71368A9CF8A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76BE-B927-4704-BF5C-3E26E4DEB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F791-12EE-4FD7-A427-F71368A9CF8A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76BE-B927-4704-BF5C-3E26E4DEB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F791-12EE-4FD7-A427-F71368A9CF8A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76BE-B927-4704-BF5C-3E26E4DEB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F791-12EE-4FD7-A427-F71368A9CF8A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76BE-B927-4704-BF5C-3E26E4DEB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6350"/>
            <a:ext cx="916305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010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F791-12EE-4FD7-A427-F71368A9CF8A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76BE-B927-4704-BF5C-3E26E4DEB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876" y="635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6350"/>
            <a:ext cx="9388476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F791-12EE-4FD7-A427-F71368A9CF8A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76BE-B927-4704-BF5C-3E26E4DEB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F791-12EE-4FD7-A427-F71368A9CF8A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76BE-B927-4704-BF5C-3E26E4DEB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F791-12EE-4FD7-A427-F71368A9CF8A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76BE-B927-4704-BF5C-3E26E4DEBD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76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2166" y="0"/>
            <a:ext cx="80183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PP_SGLOB_TLE_Western_Hemishpe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F791-12EE-4FD7-A427-F71368A9CF8A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76BE-B927-4704-BF5C-3E26E4DEB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F791-12EE-4FD7-A427-F71368A9CF8A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76BE-B927-4704-BF5C-3E26E4DEB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F791-12EE-4FD7-A427-F71368A9CF8A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76BE-B927-4704-BF5C-3E26E4DEB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F791-12EE-4FD7-A427-F71368A9CF8A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76BE-B927-4704-BF5C-3E26E4DEB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F791-12EE-4FD7-A427-F71368A9CF8A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76BE-B927-4704-BF5C-3E26E4DEB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icrosoft_2007__TXT_0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EF791-12EE-4FD7-A427-F71368A9CF8A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D76BE-B927-4704-BF5C-3E26E4DEB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smtClean="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14400"/>
            <a:ext cx="7772400" cy="2000250"/>
          </a:xfrm>
        </p:spPr>
        <p:txBody>
          <a:bodyPr>
            <a:normAutofit/>
          </a:bodyPr>
          <a:lstStyle/>
          <a:p>
            <a:r>
              <a:rPr lang="ka-GE" sz="3600" dirty="0" smtClean="0"/>
              <a:t>საქართველოს ენერგეტიკის სისტემური პრობლემები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962400"/>
            <a:ext cx="6400800" cy="2286000"/>
          </a:xfrm>
        </p:spPr>
        <p:txBody>
          <a:bodyPr>
            <a:normAutofit/>
          </a:bodyPr>
          <a:lstStyle/>
          <a:p>
            <a:r>
              <a:rPr lang="ka-GE" sz="2800" dirty="0" smtClean="0"/>
              <a:t>ნატალია შათირიშვილი</a:t>
            </a:r>
            <a:endParaRPr lang="en-US" sz="2800" dirty="0" smtClean="0"/>
          </a:p>
          <a:p>
            <a:r>
              <a:rPr lang="ka-GE" sz="2400" dirty="0" smtClean="0"/>
              <a:t>მსოფლიო გამოცდილება საქართველოსთვის(</a:t>
            </a:r>
            <a:r>
              <a:rPr lang="en-US" sz="2400" dirty="0" smtClean="0"/>
              <a:t>WEG</a:t>
            </a:r>
            <a:r>
              <a:rPr lang="ka-GE" sz="2400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5 </a:t>
            </a:r>
            <a:r>
              <a:rPr lang="ka-GE" sz="2400" dirty="0" smtClean="0"/>
              <a:t>ივლისი 2013</a:t>
            </a:r>
            <a:endParaRPr lang="en-US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52400"/>
            <a:ext cx="2514600" cy="7969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tuser\Desktop\g_pac_logo_615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3064" y="152402"/>
            <a:ext cx="3220936" cy="838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708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ka-GE" sz="4800" b="0" dirty="0" smtClean="0"/>
              <a:t>მადლობა ყურადღებისთვის</a:t>
            </a:r>
            <a:endParaRPr lang="en-US" sz="48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0" y="327660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WWW.WEG.GE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1275"/>
            <a:ext cx="2514600" cy="7969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30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ka-GE" sz="3200" dirty="0" smtClean="0"/>
              <a:t>სისტემური პრობლემები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257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ka-GE" sz="3100" dirty="0" smtClean="0">
                <a:solidFill>
                  <a:schemeClr val="bg1"/>
                </a:solidFill>
              </a:rPr>
              <a:t>არ </a:t>
            </a:r>
            <a:r>
              <a:rPr lang="ka-GE" sz="3100" dirty="0">
                <a:solidFill>
                  <a:schemeClr val="bg1"/>
                </a:solidFill>
              </a:rPr>
              <a:t>არის </a:t>
            </a:r>
            <a:r>
              <a:rPr lang="ka-GE" sz="3100" dirty="0" smtClean="0">
                <a:solidFill>
                  <a:schemeClr val="bg1"/>
                </a:solidFill>
              </a:rPr>
              <a:t>საკმარისი ინფორმაცია </a:t>
            </a:r>
            <a:r>
              <a:rPr lang="ka-GE" sz="3100" dirty="0">
                <a:solidFill>
                  <a:schemeClr val="bg1"/>
                </a:solidFill>
              </a:rPr>
              <a:t>გადაწყვეტილების </a:t>
            </a:r>
            <a:r>
              <a:rPr lang="ka-GE" sz="3100" dirty="0" smtClean="0">
                <a:solidFill>
                  <a:schemeClr val="bg1"/>
                </a:solidFill>
              </a:rPr>
              <a:t>მისაღებად</a:t>
            </a:r>
            <a:endParaRPr lang="en-US" sz="31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ka-GE" sz="3100" dirty="0" smtClean="0">
                <a:solidFill>
                  <a:schemeClr val="bg1"/>
                </a:solidFill>
              </a:rPr>
              <a:t>არ გვაქვს ერთიანი ენერგეტიკული ბალანსი</a:t>
            </a:r>
            <a:endParaRPr lang="en-US" sz="3100" dirty="0" smtClean="0">
              <a:solidFill>
                <a:schemeClr val="bg1"/>
              </a:solidFill>
            </a:endParaRP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60-65% </a:t>
            </a:r>
            <a:r>
              <a:rPr lang="ka-GE" sz="2600" dirty="0" smtClean="0">
                <a:solidFill>
                  <a:schemeClr val="bg1"/>
                </a:solidFill>
              </a:rPr>
              <a:t>იმპორტზე დამოკიდებული</a:t>
            </a:r>
            <a:endParaRPr lang="en-US" sz="2600" dirty="0" smtClean="0">
              <a:solidFill>
                <a:schemeClr val="bg1"/>
              </a:solidFill>
            </a:endParaRPr>
          </a:p>
          <a:p>
            <a:pPr lvl="1"/>
            <a:r>
              <a:rPr lang="ka-GE" sz="2600" dirty="0" smtClean="0">
                <a:solidFill>
                  <a:schemeClr val="bg1"/>
                </a:solidFill>
              </a:rPr>
              <a:t>საკუთარი ენერგო რესურსების</a:t>
            </a:r>
            <a:r>
              <a:rPr lang="en-US" sz="2600" dirty="0" smtClean="0">
                <a:solidFill>
                  <a:schemeClr val="bg1"/>
                </a:solidFill>
              </a:rPr>
              <a:t> – </a:t>
            </a:r>
            <a:r>
              <a:rPr lang="en-US" sz="2600" dirty="0">
                <a:solidFill>
                  <a:schemeClr val="bg1"/>
                </a:solidFill>
              </a:rPr>
              <a:t>40% </a:t>
            </a:r>
            <a:r>
              <a:rPr lang="ka-GE" sz="2600" dirty="0" smtClean="0">
                <a:solidFill>
                  <a:schemeClr val="bg1"/>
                </a:solidFill>
              </a:rPr>
              <a:t>ხე-ტყე დანარჩენი კი ჰიდრო</a:t>
            </a:r>
            <a:endParaRPr lang="en-US" sz="2600" dirty="0" smtClean="0">
              <a:solidFill>
                <a:schemeClr val="bg1"/>
              </a:solidFill>
            </a:endParaRPr>
          </a:p>
          <a:p>
            <a:pPr lvl="1"/>
            <a:r>
              <a:rPr lang="ka-GE" sz="2600" dirty="0" smtClean="0">
                <a:solidFill>
                  <a:schemeClr val="bg1"/>
                </a:solidFill>
              </a:rPr>
              <a:t>არაა სათანადოდ შესწავლილი ქვანახშირის, ნავთობის, გაზისა და განახლებადი ენერგიის წყაროების პროტენციალი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ka-GE" sz="3100" dirty="0" smtClean="0">
                <a:solidFill>
                  <a:schemeClr val="bg1"/>
                </a:solidFill>
              </a:rPr>
              <a:t>არ ხორციელდება დაგეგმვა </a:t>
            </a:r>
            <a:r>
              <a:rPr lang="en-US" sz="3100" dirty="0" smtClean="0">
                <a:solidFill>
                  <a:schemeClr val="bg1"/>
                </a:solidFill>
              </a:rPr>
              <a:t>– </a:t>
            </a:r>
            <a:r>
              <a:rPr lang="ka-GE" sz="3100" dirty="0" smtClean="0">
                <a:solidFill>
                  <a:schemeClr val="bg1"/>
                </a:solidFill>
              </a:rPr>
              <a:t>ელექტროენერგიაზე მოთხოვნის პროგნოზიც კი </a:t>
            </a:r>
            <a:r>
              <a:rPr lang="en-US" sz="3100" dirty="0" smtClean="0">
                <a:solidFill>
                  <a:schemeClr val="bg1"/>
                </a:solidFill>
              </a:rPr>
              <a:t>(</a:t>
            </a:r>
            <a:r>
              <a:rPr lang="en-US" sz="2800" dirty="0" smtClean="0">
                <a:solidFill>
                  <a:schemeClr val="bg1"/>
                </a:solidFill>
              </a:rPr>
              <a:t>MARKAL </a:t>
            </a:r>
            <a:r>
              <a:rPr lang="ka-GE" sz="2800" dirty="0" smtClean="0">
                <a:solidFill>
                  <a:schemeClr val="bg1"/>
                </a:solidFill>
              </a:rPr>
              <a:t>შედეგები არ გამოიყენება</a:t>
            </a:r>
            <a:r>
              <a:rPr lang="en-US" sz="3100" dirty="0" smtClean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89800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ka-GE" sz="3200" dirty="0"/>
              <a:t>სისტემური პრობლემები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Autofit/>
          </a:bodyPr>
          <a:lstStyle/>
          <a:p>
            <a:pPr marL="457200" lvl="1" indent="-457200">
              <a:buFont typeface="Wingdings" pitchFamily="2" charset="2"/>
              <a:buChar char="Ø"/>
            </a:pPr>
            <a:r>
              <a:rPr lang="ka-GE" sz="2600" dirty="0">
                <a:solidFill>
                  <a:schemeClr val="bg1"/>
                </a:solidFill>
              </a:rPr>
              <a:t>საინვესტიციო გარემო </a:t>
            </a:r>
            <a:r>
              <a:rPr lang="en-US" sz="2600" dirty="0">
                <a:solidFill>
                  <a:schemeClr val="bg1"/>
                </a:solidFill>
              </a:rPr>
              <a:t>- </a:t>
            </a:r>
            <a:r>
              <a:rPr lang="ka-GE" sz="2600" dirty="0">
                <a:solidFill>
                  <a:schemeClr val="bg1"/>
                </a:solidFill>
              </a:rPr>
              <a:t>ჰიდროენერგიის განვითარება შენელდა </a:t>
            </a:r>
            <a:r>
              <a:rPr lang="en-US" sz="2600" dirty="0">
                <a:solidFill>
                  <a:schemeClr val="bg1"/>
                </a:solidFill>
              </a:rPr>
              <a:t>– </a:t>
            </a:r>
            <a:r>
              <a:rPr lang="ka-GE" sz="2600" u="sng" dirty="0">
                <a:solidFill>
                  <a:schemeClr val="bg1"/>
                </a:solidFill>
              </a:rPr>
              <a:t>სისტემის ნაკლოვანებების დაბალანსება დათმობებით </a:t>
            </a:r>
            <a:r>
              <a:rPr lang="ka-GE" sz="2600" u="sng" dirty="0" smtClean="0">
                <a:solidFill>
                  <a:schemeClr val="bg1"/>
                </a:solidFill>
              </a:rPr>
              <a:t>(</a:t>
            </a:r>
            <a:r>
              <a:rPr lang="en-US" sz="2600" u="sng" dirty="0" smtClean="0">
                <a:solidFill>
                  <a:schemeClr val="bg1"/>
                </a:solidFill>
              </a:rPr>
              <a:t>BOO, </a:t>
            </a:r>
            <a:r>
              <a:rPr lang="ka-GE" sz="2600" u="sng" dirty="0" smtClean="0">
                <a:solidFill>
                  <a:schemeClr val="bg1"/>
                </a:solidFill>
              </a:rPr>
              <a:t>გადასახადები</a:t>
            </a:r>
            <a:r>
              <a:rPr lang="ka-GE" sz="2600" u="sng" dirty="0">
                <a:solidFill>
                  <a:schemeClr val="bg1"/>
                </a:solidFill>
              </a:rPr>
              <a:t>, წყლის საფასური</a:t>
            </a:r>
            <a:r>
              <a:rPr lang="ka-GE" sz="2600" u="sng" dirty="0" smtClean="0">
                <a:solidFill>
                  <a:schemeClr val="bg1"/>
                </a:solidFill>
              </a:rPr>
              <a:t>)</a:t>
            </a:r>
            <a:endParaRPr lang="en-US" sz="2600" dirty="0">
              <a:solidFill>
                <a:schemeClr val="bg1"/>
              </a:solidFill>
            </a:endParaRPr>
          </a:p>
          <a:p>
            <a:pPr marL="457200" lvl="1" indent="-457200">
              <a:buFont typeface="Wingdings" pitchFamily="2" charset="2"/>
              <a:buChar char="Ø"/>
            </a:pPr>
            <a:r>
              <a:rPr lang="ka-GE" sz="2600" dirty="0" smtClean="0">
                <a:solidFill>
                  <a:schemeClr val="bg1"/>
                </a:solidFill>
              </a:rPr>
              <a:t>ელექტროენერგიის ბაზრის </a:t>
            </a:r>
            <a:r>
              <a:rPr lang="ka-GE" sz="2600" dirty="0">
                <a:solidFill>
                  <a:schemeClr val="bg1"/>
                </a:solidFill>
              </a:rPr>
              <a:t>მონოპოლიური </a:t>
            </a:r>
            <a:r>
              <a:rPr lang="ka-GE" sz="2600" dirty="0" smtClean="0">
                <a:solidFill>
                  <a:schemeClr val="bg1"/>
                </a:solidFill>
              </a:rPr>
              <a:t>სტრუქტურა </a:t>
            </a:r>
            <a:r>
              <a:rPr lang="ka-GE" sz="2600" u="sng" dirty="0">
                <a:solidFill>
                  <a:schemeClr val="bg1"/>
                </a:solidFill>
              </a:rPr>
              <a:t>კონკურენციის </a:t>
            </a:r>
            <a:r>
              <a:rPr lang="ka-GE" sz="2600" u="sng" dirty="0" smtClean="0">
                <a:solidFill>
                  <a:schemeClr val="bg1"/>
                </a:solidFill>
              </a:rPr>
              <a:t>დანერგვის </a:t>
            </a:r>
            <a:r>
              <a:rPr lang="ka-GE" sz="2600" u="sng" dirty="0">
                <a:solidFill>
                  <a:schemeClr val="bg1"/>
                </a:solidFill>
              </a:rPr>
              <a:t>სირთულე</a:t>
            </a:r>
            <a:r>
              <a:rPr lang="en-US" sz="2600" u="sng" dirty="0">
                <a:solidFill>
                  <a:schemeClr val="bg1"/>
                </a:solidFill>
              </a:rPr>
              <a:t> </a:t>
            </a:r>
            <a:endParaRPr lang="ka-GE" sz="2600" dirty="0" smtClean="0">
              <a:solidFill>
                <a:schemeClr val="bg1"/>
              </a:solidFill>
            </a:endParaRPr>
          </a:p>
          <a:p>
            <a:pPr marL="457200" lvl="1" indent="-457200">
              <a:buFont typeface="Wingdings" pitchFamily="2" charset="2"/>
              <a:buChar char="Ø"/>
            </a:pPr>
            <a:r>
              <a:rPr lang="ka-GE" sz="2600" dirty="0" smtClean="0">
                <a:solidFill>
                  <a:schemeClr val="bg1"/>
                </a:solidFill>
              </a:rPr>
              <a:t>სემეკი </a:t>
            </a:r>
            <a:r>
              <a:rPr lang="en-US" sz="2600" dirty="0" err="1" smtClean="0">
                <a:solidFill>
                  <a:schemeClr val="bg1"/>
                </a:solidFill>
                <a:latin typeface="AcadNusx" pitchFamily="2" charset="0"/>
              </a:rPr>
              <a:t>arasa</a:t>
            </a:r>
            <a:r>
              <a:rPr lang="ka-GE" sz="2600" dirty="0" smtClean="0">
                <a:solidFill>
                  <a:schemeClr val="bg1"/>
                </a:solidFill>
                <a:latin typeface="AcadNusx" pitchFamily="2" charset="0"/>
              </a:rPr>
              <a:t>კ</a:t>
            </a:r>
            <a:r>
              <a:rPr lang="en-US" sz="2600" dirty="0" err="1" smtClean="0">
                <a:solidFill>
                  <a:schemeClr val="bg1"/>
                </a:solidFill>
                <a:latin typeface="AcadNusx" pitchFamily="2" charset="0"/>
              </a:rPr>
              <a:t>marisad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ka-GE" sz="2600" dirty="0" smtClean="0">
                <a:solidFill>
                  <a:schemeClr val="bg1"/>
                </a:solidFill>
              </a:rPr>
              <a:t>ეფექტური </a:t>
            </a:r>
            <a:r>
              <a:rPr lang="en-US" sz="2600" dirty="0" smtClean="0">
                <a:solidFill>
                  <a:schemeClr val="bg1"/>
                </a:solidFill>
              </a:rPr>
              <a:t>- </a:t>
            </a:r>
            <a:r>
              <a:rPr lang="ka-GE" sz="2600" dirty="0" smtClean="0">
                <a:solidFill>
                  <a:schemeClr val="bg1"/>
                </a:solidFill>
              </a:rPr>
              <a:t>ტარიფების დადგენაში, ბაზრის რეგულირებაში</a:t>
            </a:r>
            <a:endParaRPr lang="en-US" sz="260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ka-GE" sz="2600" dirty="0" smtClean="0">
                <a:solidFill>
                  <a:schemeClr val="bg1"/>
                </a:solidFill>
              </a:rPr>
              <a:t>კვლევებისა და დანერგვის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cadNusx" pitchFamily="2" charset="0"/>
              </a:rPr>
              <a:t>naklebobaB</a:t>
            </a:r>
            <a:r>
              <a:rPr lang="ka-GE" sz="2600" dirty="0" smtClean="0">
                <a:solidFill>
                  <a:schemeClr val="bg1"/>
                </a:solidFill>
                <a:latin typeface="AcadNusx" pitchFamily="2" charset="0"/>
              </a:rPr>
              <a:t>(ამოცანები არ არის დასმული)</a:t>
            </a:r>
            <a:endParaRPr lang="en-US" sz="2600" dirty="0">
              <a:solidFill>
                <a:schemeClr val="bg1"/>
              </a:solidFill>
              <a:latin typeface="AcadNusx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84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838200"/>
          </a:xfrm>
        </p:spPr>
        <p:txBody>
          <a:bodyPr>
            <a:normAutofit/>
          </a:bodyPr>
          <a:lstStyle/>
          <a:p>
            <a:r>
              <a:rPr lang="ka-GE" sz="3200" dirty="0" smtClean="0"/>
              <a:t>დაგროვილი </a:t>
            </a:r>
            <a:r>
              <a:rPr sz="3200" smtClean="0">
                <a:latin typeface="AcadNusx" pitchFamily="2" charset="0"/>
              </a:rPr>
              <a:t>sxva </a:t>
            </a:r>
            <a:r>
              <a:rPr lang="ka-GE" sz="3200" dirty="0" smtClean="0"/>
              <a:t>პრობლემები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54102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ka-GE" sz="3100" dirty="0" smtClean="0">
                <a:solidFill>
                  <a:schemeClr val="bg1"/>
                </a:solidFill>
              </a:rPr>
              <a:t>მემორანდუმები</a:t>
            </a:r>
            <a:r>
              <a:rPr lang="en-US" sz="3100" dirty="0" smtClean="0">
                <a:solidFill>
                  <a:schemeClr val="bg1"/>
                </a:solidFill>
              </a:rPr>
              <a:t> – </a:t>
            </a:r>
            <a:r>
              <a:rPr lang="ka-GE" sz="3100" dirty="0" smtClean="0">
                <a:solidFill>
                  <a:schemeClr val="bg1"/>
                </a:solidFill>
              </a:rPr>
              <a:t>გრძელვადიანი კონცესიები</a:t>
            </a:r>
            <a:endParaRPr lang="en-US" sz="3100" dirty="0" smtClean="0">
              <a:solidFill>
                <a:schemeClr val="bg1"/>
              </a:solidFill>
            </a:endParaRPr>
          </a:p>
          <a:p>
            <a:pPr lvl="1"/>
            <a:r>
              <a:rPr lang="en-US" sz="3100" dirty="0" smtClean="0">
                <a:solidFill>
                  <a:schemeClr val="bg1"/>
                </a:solidFill>
              </a:rPr>
              <a:t>RAO </a:t>
            </a:r>
            <a:r>
              <a:rPr lang="en-US" sz="3100" dirty="0">
                <a:solidFill>
                  <a:schemeClr val="bg1"/>
                </a:solidFill>
              </a:rPr>
              <a:t>UES </a:t>
            </a:r>
            <a:r>
              <a:rPr lang="en-US" sz="3100" dirty="0" smtClean="0">
                <a:solidFill>
                  <a:schemeClr val="bg1"/>
                </a:solidFill>
              </a:rPr>
              <a:t>–</a:t>
            </a:r>
            <a:r>
              <a:rPr lang="ka-GE" sz="3100" dirty="0" smtClean="0">
                <a:solidFill>
                  <a:schemeClr val="bg1"/>
                </a:solidFill>
              </a:rPr>
              <a:t> გახანგრძლივდა</a:t>
            </a:r>
            <a:r>
              <a:rPr lang="en-US" sz="3100" dirty="0" smtClean="0">
                <a:solidFill>
                  <a:schemeClr val="bg1"/>
                </a:solidFill>
              </a:rPr>
              <a:t> 2025</a:t>
            </a:r>
            <a:r>
              <a:rPr lang="ka-GE" sz="3100" dirty="0" smtClean="0">
                <a:solidFill>
                  <a:schemeClr val="bg1"/>
                </a:solidFill>
              </a:rPr>
              <a:t>-მდე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en-US" sz="3100" dirty="0">
                <a:solidFill>
                  <a:schemeClr val="bg1"/>
                </a:solidFill>
              </a:rPr>
              <a:t>(?)</a:t>
            </a:r>
          </a:p>
          <a:p>
            <a:pPr lvl="1"/>
            <a:r>
              <a:rPr lang="en-US" sz="3100" dirty="0" err="1" smtClean="0">
                <a:solidFill>
                  <a:schemeClr val="bg1"/>
                </a:solidFill>
              </a:rPr>
              <a:t>Energo</a:t>
            </a:r>
            <a:r>
              <a:rPr lang="en-US" sz="3100" dirty="0" smtClean="0">
                <a:solidFill>
                  <a:schemeClr val="bg1"/>
                </a:solidFill>
              </a:rPr>
              <a:t>-Pro </a:t>
            </a:r>
            <a:r>
              <a:rPr lang="en-US" sz="3100" dirty="0">
                <a:solidFill>
                  <a:schemeClr val="bg1"/>
                </a:solidFill>
              </a:rPr>
              <a:t>- </a:t>
            </a:r>
            <a:r>
              <a:rPr lang="ka-GE" sz="3100" dirty="0">
                <a:solidFill>
                  <a:schemeClr val="bg1"/>
                </a:solidFill>
              </a:rPr>
              <a:t>გახანგრძლივდა </a:t>
            </a:r>
            <a:r>
              <a:rPr lang="en-US" sz="3100" dirty="0" smtClean="0">
                <a:solidFill>
                  <a:schemeClr val="bg1"/>
                </a:solidFill>
              </a:rPr>
              <a:t>2025</a:t>
            </a:r>
            <a:r>
              <a:rPr lang="ka-GE" sz="3100" dirty="0" smtClean="0">
                <a:solidFill>
                  <a:schemeClr val="bg1"/>
                </a:solidFill>
              </a:rPr>
              <a:t>-მდე</a:t>
            </a:r>
            <a:r>
              <a:rPr lang="en-US" sz="3100" dirty="0" smtClean="0">
                <a:solidFill>
                  <a:schemeClr val="bg1"/>
                </a:solidFill>
              </a:rPr>
              <a:t>(?)</a:t>
            </a:r>
            <a:endParaRPr lang="en-US" sz="3100" dirty="0">
              <a:solidFill>
                <a:schemeClr val="bg1"/>
              </a:solidFill>
            </a:endParaRPr>
          </a:p>
          <a:p>
            <a:pPr lvl="1"/>
            <a:r>
              <a:rPr lang="en-US" sz="3100" dirty="0" smtClean="0">
                <a:solidFill>
                  <a:schemeClr val="bg1"/>
                </a:solidFill>
              </a:rPr>
              <a:t>SOCAR  </a:t>
            </a:r>
            <a:r>
              <a:rPr lang="en-US" sz="3100" dirty="0">
                <a:solidFill>
                  <a:schemeClr val="bg1"/>
                </a:solidFill>
              </a:rPr>
              <a:t>- </a:t>
            </a:r>
            <a:r>
              <a:rPr lang="ka-GE" sz="3100" dirty="0">
                <a:solidFill>
                  <a:schemeClr val="bg1"/>
                </a:solidFill>
              </a:rPr>
              <a:t>გახანგრძლივდა </a:t>
            </a:r>
            <a:r>
              <a:rPr lang="en-US" sz="3100" dirty="0" smtClean="0">
                <a:solidFill>
                  <a:schemeClr val="bg1"/>
                </a:solidFill>
              </a:rPr>
              <a:t>2030 </a:t>
            </a:r>
            <a:r>
              <a:rPr lang="ka-GE" sz="3100" dirty="0" smtClean="0">
                <a:solidFill>
                  <a:schemeClr val="bg1"/>
                </a:solidFill>
              </a:rPr>
              <a:t>-მდე</a:t>
            </a:r>
            <a:r>
              <a:rPr lang="en-US" sz="3100" dirty="0" smtClean="0">
                <a:solidFill>
                  <a:schemeClr val="bg1"/>
                </a:solidFill>
              </a:rPr>
              <a:t>(?)</a:t>
            </a:r>
            <a:endParaRPr lang="en-US" sz="3100" dirty="0">
              <a:solidFill>
                <a:schemeClr val="bg1"/>
              </a:solidFill>
            </a:endParaRPr>
          </a:p>
          <a:p>
            <a:pPr lvl="1"/>
            <a:r>
              <a:rPr lang="en-US" sz="3100" dirty="0" err="1" smtClean="0">
                <a:solidFill>
                  <a:schemeClr val="bg1"/>
                </a:solidFill>
                <a:latin typeface="AcadNusx" pitchFamily="2" charset="0"/>
              </a:rPr>
              <a:t>memorandumebis</a:t>
            </a:r>
            <a:r>
              <a:rPr lang="en-US" sz="3100" dirty="0" smtClean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  <a:latin typeface="AcadNusx" pitchFamily="2" charset="0"/>
              </a:rPr>
              <a:t>pirobebi</a:t>
            </a:r>
            <a:r>
              <a:rPr lang="en-US" sz="3100" dirty="0" smtClean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  <a:latin typeface="AcadNusx" pitchFamily="2" charset="0"/>
              </a:rPr>
              <a:t>ar</a:t>
            </a:r>
            <a:r>
              <a:rPr lang="en-US" sz="3100" dirty="0" smtClean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  <a:latin typeface="AcadNusx" pitchFamily="2" charset="0"/>
              </a:rPr>
              <a:t>aris</a:t>
            </a:r>
            <a:r>
              <a:rPr lang="en-US" sz="3100" dirty="0" smtClean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ka-GE" sz="3100" dirty="0" smtClean="0">
                <a:solidFill>
                  <a:schemeClr val="bg1"/>
                </a:solidFill>
                <a:latin typeface="AcadNusx" pitchFamily="2" charset="0"/>
              </a:rPr>
              <a:t>ღია</a:t>
            </a:r>
            <a:r>
              <a:rPr lang="en-US" sz="3100" dirty="0" smtClean="0">
                <a:solidFill>
                  <a:schemeClr val="bg1"/>
                </a:solidFill>
                <a:latin typeface="AcadNusx" pitchFamily="2" charset="0"/>
              </a:rPr>
              <a:t>, </a:t>
            </a:r>
            <a:r>
              <a:rPr lang="en-US" sz="3100" dirty="0" err="1" smtClean="0">
                <a:solidFill>
                  <a:schemeClr val="bg1"/>
                </a:solidFill>
                <a:latin typeface="AcadNusx" pitchFamily="2" charset="0"/>
              </a:rPr>
              <a:t>ucnobia</a:t>
            </a:r>
            <a:r>
              <a:rPr lang="en-US" sz="3100" dirty="0" smtClean="0">
                <a:solidFill>
                  <a:schemeClr val="bg1"/>
                </a:solidFill>
                <a:latin typeface="AcadNusx" pitchFamily="2" charset="0"/>
              </a:rPr>
              <a:t>,  </a:t>
            </a:r>
            <a:r>
              <a:rPr lang="en-US" sz="3100" dirty="0" err="1">
                <a:solidFill>
                  <a:schemeClr val="bg1"/>
                </a:solidFill>
                <a:latin typeface="AcadNusx" pitchFamily="2" charset="0"/>
              </a:rPr>
              <a:t>ramdenad</a:t>
            </a:r>
            <a:r>
              <a:rPr lang="en-US" sz="3100" dirty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AcadNusx" pitchFamily="2" charset="0"/>
              </a:rPr>
              <a:t>Seesabamebian</a:t>
            </a:r>
            <a:r>
              <a:rPr lang="en-US" sz="3100" dirty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AcadNusx" pitchFamily="2" charset="0"/>
              </a:rPr>
              <a:t>evropasTan</a:t>
            </a:r>
            <a:r>
              <a:rPr lang="en-US" sz="3100" dirty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  <a:latin typeface="AcadNusx" pitchFamily="2" charset="0"/>
              </a:rPr>
              <a:t>asocirebis</a:t>
            </a:r>
            <a:r>
              <a:rPr lang="en-US" sz="3100" dirty="0" smtClean="0">
                <a:solidFill>
                  <a:schemeClr val="bg1"/>
                </a:solidFill>
                <a:latin typeface="AcadNusx" pitchFamily="2" charset="0"/>
              </a:rPr>
              <a:t>, da </a:t>
            </a:r>
            <a:r>
              <a:rPr lang="en-US" sz="3100" dirty="0" err="1">
                <a:solidFill>
                  <a:schemeClr val="bg1"/>
                </a:solidFill>
                <a:latin typeface="AcadNusx" pitchFamily="2" charset="0"/>
              </a:rPr>
              <a:t>konkurentuli</a:t>
            </a:r>
            <a:r>
              <a:rPr lang="en-US" sz="3100" dirty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AcadNusx" pitchFamily="2" charset="0"/>
              </a:rPr>
              <a:t>bazris</a:t>
            </a:r>
            <a:r>
              <a:rPr lang="en-US" sz="3100" dirty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AcadNusx" pitchFamily="2" charset="0"/>
              </a:rPr>
              <a:t>Camoyalibebis</a:t>
            </a:r>
            <a:r>
              <a:rPr lang="en-US" sz="3100" dirty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AcadNusx" pitchFamily="2" charset="0"/>
              </a:rPr>
              <a:t>moTxovnebs</a:t>
            </a:r>
            <a:r>
              <a:rPr lang="en-US" sz="3100" dirty="0">
                <a:solidFill>
                  <a:schemeClr val="bg1"/>
                </a:solidFill>
                <a:latin typeface="AcadNusx" pitchFamily="2" charset="0"/>
              </a:rPr>
              <a:t> </a:t>
            </a:r>
            <a:endParaRPr lang="ka-GE" sz="3100" dirty="0" smtClean="0">
              <a:solidFill>
                <a:schemeClr val="bg1"/>
              </a:solidFill>
              <a:latin typeface="AcadNusx" pitchFamily="2" charset="0"/>
            </a:endParaRPr>
          </a:p>
          <a:p>
            <a:pPr lvl="1"/>
            <a:r>
              <a:rPr lang="ka-GE" sz="3100" dirty="0" smtClean="0">
                <a:solidFill>
                  <a:schemeClr val="bg1"/>
                </a:solidFill>
              </a:rPr>
              <a:t>გარემოსდაცვითი საკითხების გადაწყვეტა</a:t>
            </a:r>
          </a:p>
          <a:p>
            <a:pPr lvl="1"/>
            <a:r>
              <a:rPr lang="ka-GE" sz="3100" dirty="0" smtClean="0">
                <a:solidFill>
                  <a:schemeClr val="bg1"/>
                </a:solidFill>
              </a:rPr>
              <a:t>ჰესების აშენებაზე </a:t>
            </a:r>
            <a:r>
              <a:rPr lang="ka-GE" sz="3100" dirty="0">
                <a:solidFill>
                  <a:schemeClr val="bg1"/>
                </a:solidFill>
              </a:rPr>
              <a:t>დადებული მემორანდუმების პრობლემები</a:t>
            </a:r>
            <a:endParaRPr lang="en-US" sz="31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100" dirty="0">
              <a:latin typeface="AcadNusx" pitchFamily="2" charset="0"/>
            </a:endParaRPr>
          </a:p>
          <a:p>
            <a:pPr lvl="1"/>
            <a:endParaRPr lang="ka-GE" sz="3100" dirty="0" smtClean="0"/>
          </a:p>
          <a:p>
            <a:pPr lvl="1">
              <a:buNone/>
            </a:pPr>
            <a:r>
              <a:rPr lang="en-US" sz="3100" dirty="0" smtClean="0"/>
              <a:t>.</a:t>
            </a:r>
            <a:endParaRPr lang="en-US" sz="3100" dirty="0"/>
          </a:p>
        </p:txBody>
      </p:sp>
    </p:spTree>
    <p:extLst>
      <p:ext uri="{BB962C8B-B14F-4D97-AF65-F5344CB8AC3E}">
        <p14:creationId xmlns="" xmlns:p14="http://schemas.microsoft.com/office/powerpoint/2010/main" val="20508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838200"/>
          </a:xfrm>
        </p:spPr>
        <p:txBody>
          <a:bodyPr>
            <a:noAutofit/>
          </a:bodyPr>
          <a:lstStyle/>
          <a:p>
            <a:r>
              <a:rPr lang="ka-GE" sz="3200" dirty="0" smtClean="0"/>
              <a:t>ხელიდან გაშვებული შესაძლებლობები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4102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endParaRPr lang="ka-GE" b="1" dirty="0" smtClean="0"/>
          </a:p>
          <a:p>
            <a:pPr>
              <a:buFont typeface="Wingdings" pitchFamily="2" charset="2"/>
              <a:buChar char="Ø"/>
            </a:pPr>
            <a:r>
              <a:rPr lang="ka-GE" b="1" dirty="0" smtClean="0">
                <a:solidFill>
                  <a:schemeClr val="bg1"/>
                </a:solidFill>
              </a:rPr>
              <a:t>წიაღისეული რესურსების ძიება და მოპოვება</a:t>
            </a:r>
            <a:endParaRPr lang="en-US" b="1" dirty="0" smtClean="0">
              <a:solidFill>
                <a:schemeClr val="bg1"/>
              </a:solidFill>
            </a:endParaRPr>
          </a:p>
          <a:p>
            <a:pPr lvl="1"/>
            <a:r>
              <a:rPr lang="ka-GE" dirty="0" err="1" smtClean="0">
                <a:solidFill>
                  <a:schemeClr val="bg1"/>
                </a:solidFill>
                <a:latin typeface="AcadNusx" pitchFamily="2" charset="0"/>
              </a:rPr>
              <a:t>ს</a:t>
            </a:r>
            <a:r>
              <a:rPr lang="en-US" dirty="0" err="1" smtClean="0">
                <a:solidFill>
                  <a:schemeClr val="bg1"/>
                </a:solidFill>
                <a:latin typeface="AcadNusx" pitchFamily="2" charset="0"/>
              </a:rPr>
              <a:t>pecialistebis</a:t>
            </a:r>
            <a:r>
              <a:rPr lang="ka-GE" dirty="0" smtClean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cadNusx" pitchFamily="2" charset="0"/>
              </a:rPr>
              <a:t>SefasebiT</a:t>
            </a:r>
            <a:r>
              <a:rPr lang="en-US" dirty="0" smtClean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ka-GE" dirty="0" smtClean="0">
                <a:solidFill>
                  <a:schemeClr val="bg1"/>
                </a:solidFill>
              </a:rPr>
              <a:t>დაუძიებელია ნავთობისა და გაზის პოტენციური რესურსების </a:t>
            </a:r>
            <a:r>
              <a:rPr lang="en-US" dirty="0">
                <a:solidFill>
                  <a:schemeClr val="bg1"/>
                </a:solidFill>
              </a:rPr>
              <a:t>80% </a:t>
            </a:r>
            <a:endParaRPr lang="ka-GE" dirty="0" smtClean="0">
              <a:solidFill>
                <a:schemeClr val="bg1"/>
              </a:solidFill>
            </a:endParaRPr>
          </a:p>
          <a:p>
            <a:pPr lvl="1"/>
            <a:r>
              <a:rPr lang="ka-GE" dirty="0" smtClean="0">
                <a:solidFill>
                  <a:schemeClr val="bg1"/>
                </a:solidFill>
              </a:rPr>
              <a:t>სათანადოდ არაა განვითარებული ქვანახშირის მოპოვება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ka-GE" dirty="0" smtClean="0">
                <a:solidFill>
                  <a:schemeClr val="bg1"/>
                </a:solidFill>
              </a:rPr>
              <a:t>ფიქალის გაზის შესაძლო მარაგები გამოუკვლეველია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ka-GE" b="1" dirty="0" smtClean="0">
                <a:solidFill>
                  <a:schemeClr val="bg1"/>
                </a:solidFill>
              </a:rPr>
              <a:t>გაზის საცავი </a:t>
            </a:r>
            <a:r>
              <a:rPr lang="en-US" dirty="0" smtClean="0">
                <a:solidFill>
                  <a:schemeClr val="bg1"/>
                </a:solidFill>
              </a:rPr>
              <a:t>–</a:t>
            </a:r>
            <a:r>
              <a:rPr lang="ka-GE" dirty="0" smtClean="0">
                <a:solidFill>
                  <a:schemeClr val="bg1"/>
                </a:solidFill>
              </a:rPr>
              <a:t>არ აშენებულა</a:t>
            </a:r>
            <a:r>
              <a:rPr lang="en-US" dirty="0" smtClean="0">
                <a:solidFill>
                  <a:schemeClr val="bg1"/>
                </a:solidFill>
              </a:rPr>
              <a:t>. SOCAR</a:t>
            </a:r>
            <a:r>
              <a:rPr lang="ka-GE" dirty="0" smtClean="0">
                <a:solidFill>
                  <a:schemeClr val="bg1"/>
                </a:solidFill>
              </a:rPr>
              <a:t>-ის მიერ ხორციელდება დაბალანსება რაშიც საფასურს ვიხდით. რამდენს?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ka-GE" dirty="0" smtClean="0">
                <a:solidFill>
                  <a:schemeClr val="bg1"/>
                </a:solidFill>
              </a:rPr>
              <a:t>ჯერ არც ერთი </a:t>
            </a:r>
            <a:r>
              <a:rPr lang="en-US" dirty="0" err="1" smtClean="0">
                <a:solidFill>
                  <a:schemeClr val="bg1"/>
                </a:solidFill>
                <a:latin typeface="AcadNusx" pitchFamily="2" charset="0"/>
              </a:rPr>
              <a:t>mniSnelovani</a:t>
            </a:r>
            <a:r>
              <a:rPr lang="en-US" dirty="0" smtClean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ka-GE" dirty="0" smtClean="0">
                <a:solidFill>
                  <a:schemeClr val="bg1"/>
                </a:solidFill>
              </a:rPr>
              <a:t>ჰესის მშენებლობა არ დამთავრებულა 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ka-GE" dirty="0" smtClean="0">
                <a:solidFill>
                  <a:schemeClr val="bg1"/>
                </a:solidFill>
              </a:rPr>
              <a:t>აშენდა არაეფექტური გაზის ტურბინა და არა კომბინირებული ციკლის თბოსადგური.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ka-GE" dirty="0" smtClean="0">
                <a:solidFill>
                  <a:schemeClr val="bg1"/>
                </a:solidFill>
              </a:rPr>
              <a:t>ინდივიდუალური გამრიცხველიანება არ დამთავრდა </a:t>
            </a:r>
            <a:r>
              <a:rPr lang="en-US" dirty="0" smtClean="0">
                <a:solidFill>
                  <a:schemeClr val="bg1"/>
                </a:solidFill>
              </a:rPr>
              <a:t>(35% </a:t>
            </a:r>
            <a:r>
              <a:rPr lang="ka-GE" dirty="0" smtClean="0">
                <a:solidFill>
                  <a:schemeClr val="bg1"/>
                </a:solidFill>
              </a:rPr>
              <a:t>რეგიონალური მომხმარებლების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ka-GE" dirty="0">
                <a:solidFill>
                  <a:schemeClr val="bg1"/>
                </a:solidFill>
              </a:rPr>
              <a:t>დაბალი </a:t>
            </a:r>
            <a:r>
              <a:rPr lang="ka-GE" dirty="0" smtClean="0">
                <a:solidFill>
                  <a:schemeClr val="bg1"/>
                </a:solidFill>
              </a:rPr>
              <a:t>ენერგოეფექტურობა </a:t>
            </a:r>
            <a:r>
              <a:rPr lang="en-US" sz="3000" dirty="0" smtClean="0">
                <a:solidFill>
                  <a:schemeClr val="bg1"/>
                </a:solidFill>
              </a:rPr>
              <a:t>(</a:t>
            </a:r>
            <a:r>
              <a:rPr lang="ka-GE" sz="3000" dirty="0" smtClean="0">
                <a:solidFill>
                  <a:schemeClr val="bg1"/>
                </a:solidFill>
              </a:rPr>
              <a:t>შენობები</a:t>
            </a:r>
            <a:r>
              <a:rPr lang="en-US" sz="3000" dirty="0" smtClean="0">
                <a:solidFill>
                  <a:schemeClr val="bg1"/>
                </a:solidFill>
              </a:rPr>
              <a:t>, </a:t>
            </a:r>
            <a:r>
              <a:rPr lang="ka-GE" sz="3000" dirty="0" smtClean="0">
                <a:solidFill>
                  <a:schemeClr val="bg1"/>
                </a:solidFill>
              </a:rPr>
              <a:t>ინდუსტრია</a:t>
            </a:r>
            <a:r>
              <a:rPr lang="en-US" sz="3000" dirty="0" smtClean="0">
                <a:solidFill>
                  <a:schemeClr val="bg1"/>
                </a:solidFill>
              </a:rPr>
              <a:t>,</a:t>
            </a:r>
            <a:r>
              <a:rPr lang="ka-GE" sz="3000" dirty="0" smtClean="0">
                <a:solidFill>
                  <a:schemeClr val="bg1"/>
                </a:solidFill>
              </a:rPr>
              <a:t> შეშის მოხმარება</a:t>
            </a:r>
            <a:r>
              <a:rPr lang="en-US" sz="3000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ka-GE" sz="3100" dirty="0">
                <a:solidFill>
                  <a:schemeClr val="bg1"/>
                </a:solidFill>
              </a:rPr>
              <a:t>არაა განვითარებული </a:t>
            </a:r>
            <a:r>
              <a:rPr lang="ka-GE" sz="3100" dirty="0" smtClean="0">
                <a:solidFill>
                  <a:schemeClr val="bg1"/>
                </a:solidFill>
              </a:rPr>
              <a:t>- ქარის, მზისა და გეოთერმული ენერგია</a:t>
            </a:r>
            <a:endParaRPr lang="en-US" sz="31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6446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სტრატეგია უნდა იყოს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ka-GE" sz="2400" dirty="0" smtClean="0">
                <a:solidFill>
                  <a:schemeClr val="bg1"/>
                </a:solidFill>
              </a:rPr>
              <a:t>მთავრობის სამოქმედო გეგმა 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ka-GE" sz="2400" dirty="0" smtClean="0">
                <a:solidFill>
                  <a:schemeClr val="bg1"/>
                </a:solidFill>
              </a:rPr>
              <a:t>ენერგო სექტორის განვითარების პროცესის მონიტორინგის საშუალება</a:t>
            </a:r>
          </a:p>
          <a:p>
            <a:pPr>
              <a:buFont typeface="Wingdings" pitchFamily="2" charset="2"/>
              <a:buChar char="Ø"/>
            </a:pPr>
            <a:r>
              <a:rPr lang="ka-GE" sz="2400" dirty="0" smtClean="0">
                <a:solidFill>
                  <a:schemeClr val="bg1"/>
                </a:solidFill>
              </a:rPr>
              <a:t>კომპლექსური პროცესი სადაც ჩართულია სხვადასხვა სექტორის სპეციალისტები</a:t>
            </a:r>
          </a:p>
          <a:p>
            <a:pPr>
              <a:buFont typeface="Wingdings" pitchFamily="2" charset="2"/>
              <a:buChar char="Ø"/>
            </a:pPr>
            <a:r>
              <a:rPr lang="ka-GE" sz="2400" dirty="0" smtClean="0">
                <a:solidFill>
                  <a:schemeClr val="bg1"/>
                </a:solidFill>
              </a:rPr>
              <a:t>საფუძველი საერთაშორისო ვალდებულებების აღებისას და წინაპირობა ევროპულ და ევროატლანტიკულ ორგანიზაციებში ინტეგრაციის</a:t>
            </a:r>
          </a:p>
          <a:p>
            <a:pPr>
              <a:buFont typeface="Wingdings" pitchFamily="2" charset="2"/>
              <a:buChar char="Ø"/>
            </a:pPr>
            <a:r>
              <a:rPr lang="ka-GE" sz="2400" dirty="0" smtClean="0">
                <a:solidFill>
                  <a:schemeClr val="bg1"/>
                </a:solidFill>
              </a:rPr>
              <a:t>უნდა </a:t>
            </a:r>
            <a:r>
              <a:rPr lang="en-US" sz="2400" dirty="0" err="1" smtClean="0">
                <a:solidFill>
                  <a:schemeClr val="bg1"/>
                </a:solidFill>
                <a:latin typeface="AcadNusx" pitchFamily="2" charset="0"/>
              </a:rPr>
              <a:t>eyrdnobodes</a:t>
            </a:r>
            <a:r>
              <a:rPr lang="en-US" sz="2400" dirty="0" smtClean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cadNusx" pitchFamily="2" charset="0"/>
              </a:rPr>
              <a:t>situaciis</a:t>
            </a:r>
            <a:r>
              <a:rPr lang="en-US" sz="2400" dirty="0" smtClean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cadNusx" pitchFamily="2" charset="0"/>
              </a:rPr>
              <a:t>karg</a:t>
            </a:r>
            <a:r>
              <a:rPr lang="en-US" sz="2400" dirty="0" smtClean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ka-GE" sz="2400" dirty="0" err="1" smtClean="0">
                <a:solidFill>
                  <a:schemeClr val="bg1"/>
                </a:solidFill>
                <a:latin typeface="AcadNusx" pitchFamily="2" charset="0"/>
              </a:rPr>
              <a:t>ც</a:t>
            </a:r>
            <a:r>
              <a:rPr lang="en-US" sz="2400" dirty="0" err="1" smtClean="0">
                <a:solidFill>
                  <a:schemeClr val="bg1"/>
                </a:solidFill>
                <a:latin typeface="AcadNusx" pitchFamily="2" charset="0"/>
              </a:rPr>
              <a:t>odnas</a:t>
            </a:r>
            <a:r>
              <a:rPr lang="en-US" sz="2400" dirty="0" smtClean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cadNusx" pitchFamily="2" charset="0"/>
              </a:rPr>
              <a:t>da</a:t>
            </a:r>
            <a:r>
              <a:rPr lang="en-US" sz="2400" dirty="0" smtClean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cadNusx" pitchFamily="2" charset="0"/>
              </a:rPr>
              <a:t>aseve</a:t>
            </a:r>
            <a:r>
              <a:rPr lang="en-US" sz="2400" dirty="0" smtClean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cadNusx" pitchFamily="2" charset="0"/>
              </a:rPr>
              <a:t>SesaZlebobebis</a:t>
            </a:r>
            <a:r>
              <a:rPr lang="en-US" sz="2400" dirty="0" smtClean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cadNusx" pitchFamily="2" charset="0"/>
              </a:rPr>
              <a:t>da</a:t>
            </a:r>
            <a:r>
              <a:rPr lang="en-US" sz="2400" dirty="0" smtClean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cadNusx" pitchFamily="2" charset="0"/>
              </a:rPr>
              <a:t>safrTxeebis</a:t>
            </a:r>
            <a:r>
              <a:rPr lang="en-US" sz="2400" dirty="0" smtClean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ka-GE" sz="2400" dirty="0" err="1" smtClean="0">
                <a:solidFill>
                  <a:schemeClr val="bg1"/>
                </a:solidFill>
                <a:latin typeface="AcadNusx" pitchFamily="2" charset="0"/>
              </a:rPr>
              <a:t>ც</a:t>
            </a:r>
            <a:r>
              <a:rPr lang="en-US" sz="2400" dirty="0" err="1" smtClean="0">
                <a:solidFill>
                  <a:schemeClr val="bg1"/>
                </a:solidFill>
                <a:latin typeface="AcadNusx" pitchFamily="2" charset="0"/>
              </a:rPr>
              <a:t>odnas</a:t>
            </a:r>
            <a:r>
              <a:rPr lang="en-US" sz="2400" dirty="0" smtClean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cadNusx" pitchFamily="2" charset="0"/>
              </a:rPr>
              <a:t>da</a:t>
            </a:r>
            <a:r>
              <a:rPr lang="en-US" sz="2400" dirty="0" smtClean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cadNusx" pitchFamily="2" charset="0"/>
              </a:rPr>
              <a:t>unda</a:t>
            </a:r>
            <a:r>
              <a:rPr lang="en-US" sz="2400" dirty="0" smtClean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cadNusx" pitchFamily="2" charset="0"/>
              </a:rPr>
              <a:t>Seiwavdes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ka-GE" sz="2400" dirty="0" smtClean="0">
                <a:solidFill>
                  <a:schemeClr val="bg1"/>
                </a:solidFill>
              </a:rPr>
              <a:t>ეკონომიკურ, პოლიტიკურ, უსაფრთხოების ასპექტებს, საბაზრო მოდელის სამომავლო ხედვას ასევე  ტექნოლოგიურ და ინფრასტრუქტურულ განვითარებას</a:t>
            </a:r>
          </a:p>
          <a:p>
            <a:pPr>
              <a:buFont typeface="Wingdings" pitchFamily="2" charset="2"/>
              <a:buChar char="Ø"/>
            </a:pPr>
            <a:endParaRPr lang="ka-GE" sz="2400" dirty="0" smtClean="0"/>
          </a:p>
          <a:p>
            <a:pPr>
              <a:buFont typeface="Wingdings" pitchFamily="2" charset="2"/>
              <a:buChar char="Ø"/>
            </a:pPr>
            <a:endParaRPr lang="ka-GE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სტრატეგიის არარსებობა ი</a:t>
            </a:r>
            <a:r>
              <a:rPr lang="ka-GE" dirty="0"/>
              <a:t>წ</a:t>
            </a:r>
            <a:r>
              <a:rPr lang="ka-GE" dirty="0" smtClean="0"/>
              <a:t>ვევს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ka-GE" sz="2400" dirty="0" smtClean="0">
                <a:solidFill>
                  <a:schemeClr val="bg1"/>
                </a:solidFill>
              </a:rPr>
              <a:t>სექტორის მონაწილეებმა და ექსპერტებმა არ იციან რა პრიორიტეტებია ენერგეტიკაში და არ მიმდინარეობს პრიორიტეტული მიმართულებით</a:t>
            </a:r>
            <a:r>
              <a:rPr lang="en-US" sz="2400" dirty="0" smtClean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ka-GE" sz="2400" dirty="0" smtClean="0">
                <a:solidFill>
                  <a:schemeClr val="bg1"/>
                </a:solidFill>
                <a:latin typeface="AcadNusx" pitchFamily="2" charset="0"/>
              </a:rPr>
              <a:t>გეგმიური მუშაობა</a:t>
            </a:r>
            <a:endParaRPr lang="ka-GE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ka-GE" sz="2400" dirty="0" smtClean="0">
                <a:solidFill>
                  <a:schemeClr val="bg1"/>
                </a:solidFill>
              </a:rPr>
              <a:t>საინვესტიციო გარემო არასტაბილურია და რისკის ფაქტორები </a:t>
            </a:r>
            <a:r>
              <a:rPr lang="en-US" sz="2400" dirty="0" err="1" smtClean="0">
                <a:solidFill>
                  <a:schemeClr val="bg1"/>
                </a:solidFill>
                <a:latin typeface="AcadNusx" pitchFamily="2" charset="0"/>
              </a:rPr>
              <a:t>maRalia</a:t>
            </a:r>
            <a:endParaRPr lang="ka-GE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ka-GE" sz="2400" dirty="0" smtClean="0">
                <a:solidFill>
                  <a:schemeClr val="bg1"/>
                </a:solidFill>
              </a:rPr>
              <a:t>სახელმწიფო სტრუქტურების არასაკმარისი კოორდინირება</a:t>
            </a:r>
          </a:p>
          <a:p>
            <a:pPr>
              <a:buFont typeface="Wingdings" pitchFamily="2" charset="2"/>
              <a:buChar char="Ø"/>
            </a:pPr>
            <a:r>
              <a:rPr lang="ka-GE" sz="2400" dirty="0" smtClean="0">
                <a:solidFill>
                  <a:schemeClr val="bg1"/>
                </a:solidFill>
              </a:rPr>
              <a:t>დონორული ორგანიზაციების არასაკმარისი კოორდინირება</a:t>
            </a:r>
          </a:p>
          <a:p>
            <a:pPr>
              <a:buFont typeface="Wingdings" pitchFamily="2" charset="2"/>
              <a:buChar char="Ø"/>
            </a:pPr>
            <a:r>
              <a:rPr lang="ka-GE" sz="2400" dirty="0" smtClean="0">
                <a:solidFill>
                  <a:schemeClr val="bg1"/>
                </a:solidFill>
              </a:rPr>
              <a:t>გართულებულია ენერგეტიკის სტრატეგიული დაგეგმვა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ka-GE" sz="2400" dirty="0" smtClean="0">
                <a:solidFill>
                  <a:schemeClr val="bg1"/>
                </a:solidFill>
              </a:rPr>
              <a:t>გართულებულია კვლევები და კვალიფიციურ სპეციალიტებზე მოთხოვნა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ka-GE" sz="2400" dirty="0" smtClean="0"/>
          </a:p>
          <a:p>
            <a:pPr>
              <a:buNone/>
            </a:pPr>
            <a:endParaRPr lang="ka-GE" sz="2400" dirty="0" smtClean="0"/>
          </a:p>
          <a:p>
            <a:pPr>
              <a:buFont typeface="Wingdings" pitchFamily="2" charset="2"/>
              <a:buChar char="Ø"/>
            </a:pPr>
            <a:endParaRPr lang="ka-GE" sz="2400" dirty="0" smtClean="0"/>
          </a:p>
          <a:p>
            <a:endParaRPr lang="ka-GE" dirty="0" smtClean="0"/>
          </a:p>
          <a:p>
            <a:endParaRPr lang="ka-G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ka-GE" sz="3200" dirty="0" smtClean="0"/>
              <a:t>გამოწვევები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6019800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ka-GE" sz="5000" dirty="0" smtClean="0">
                <a:solidFill>
                  <a:schemeClr val="bg1"/>
                </a:solidFill>
              </a:rPr>
              <a:t>ენერგეტიკული უსაფრთხოების გაუმჯობესება</a:t>
            </a:r>
            <a:r>
              <a:rPr lang="en-US" sz="5000" dirty="0" smtClean="0">
                <a:solidFill>
                  <a:schemeClr val="bg1"/>
                </a:solidFill>
              </a:rPr>
              <a:t>-</a:t>
            </a:r>
            <a:r>
              <a:rPr lang="ka-GE" sz="5000" dirty="0" smtClean="0">
                <a:solidFill>
                  <a:schemeClr val="bg1"/>
                </a:solidFill>
              </a:rPr>
              <a:t>ზამთარში ენერგიის მიწოდება</a:t>
            </a:r>
            <a:endParaRPr lang="en-US" sz="5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ka-GE" sz="5000" dirty="0" smtClean="0">
                <a:solidFill>
                  <a:schemeClr val="bg1"/>
                </a:solidFill>
              </a:rPr>
              <a:t>შავი ზღვის გადამცემი ხაზი</a:t>
            </a:r>
            <a:r>
              <a:rPr lang="en-US" sz="5000" dirty="0" smtClean="0">
                <a:solidFill>
                  <a:schemeClr val="bg1"/>
                </a:solidFill>
              </a:rPr>
              <a:t>– </a:t>
            </a:r>
            <a:r>
              <a:rPr lang="ka-GE" sz="5000" dirty="0" smtClean="0">
                <a:solidFill>
                  <a:schemeClr val="bg1"/>
                </a:solidFill>
              </a:rPr>
              <a:t>ტექნიკური და რეგულირების საკითხები</a:t>
            </a:r>
            <a:endParaRPr lang="en-US" sz="5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ka-GE" sz="5000" dirty="0" smtClean="0">
                <a:solidFill>
                  <a:schemeClr val="bg1"/>
                </a:solidFill>
              </a:rPr>
              <a:t>ევროკავშირთან ასოცირების შესახებ შეთანხმება</a:t>
            </a:r>
            <a:r>
              <a:rPr lang="en-US" sz="5000" dirty="0" smtClean="0">
                <a:solidFill>
                  <a:schemeClr val="bg1"/>
                </a:solidFill>
              </a:rPr>
              <a:t>– </a:t>
            </a:r>
            <a:r>
              <a:rPr lang="ka-GE" sz="5000" dirty="0" smtClean="0">
                <a:solidFill>
                  <a:schemeClr val="bg1"/>
                </a:solidFill>
              </a:rPr>
              <a:t>ღრმა და ყოვლისმომცველი თავისუფალი ვაჭრობის შეთანხმება</a:t>
            </a:r>
            <a:r>
              <a:rPr lang="en-US" sz="5000" dirty="0" smtClean="0">
                <a:solidFill>
                  <a:schemeClr val="bg1"/>
                </a:solidFill>
              </a:rPr>
              <a:t>, </a:t>
            </a:r>
            <a:r>
              <a:rPr lang="ka-GE" sz="5000" dirty="0" smtClean="0">
                <a:solidFill>
                  <a:schemeClr val="bg1"/>
                </a:solidFill>
              </a:rPr>
              <a:t>მოლაპარაკებები ენერგეტიკული გაერთიანების სრულუფლებიან წევრობაზე</a:t>
            </a:r>
            <a:endParaRPr lang="en-US" sz="5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ka-GE" sz="5000" u="sng" dirty="0" smtClean="0">
                <a:solidFill>
                  <a:schemeClr val="bg1"/>
                </a:solidFill>
              </a:rPr>
              <a:t>სტრატეგიული ინვესტორების </a:t>
            </a:r>
            <a:r>
              <a:rPr lang="ka-GE" sz="5000" dirty="0" smtClean="0">
                <a:solidFill>
                  <a:schemeClr val="bg1"/>
                </a:solidFill>
              </a:rPr>
              <a:t>მონაწილეობით ჰიდროენერგიის განვითარება</a:t>
            </a:r>
            <a:endParaRPr lang="en-US" sz="5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ka-GE" sz="5000" dirty="0">
                <a:solidFill>
                  <a:schemeClr val="bg1"/>
                </a:solidFill>
              </a:rPr>
              <a:t>განახლებადი ენერგიისა  და ენერგოეფექტურობის სტრატეგიისა </a:t>
            </a:r>
            <a:r>
              <a:rPr lang="ka-GE" sz="5000" dirty="0" smtClean="0">
                <a:solidFill>
                  <a:schemeClr val="bg1"/>
                </a:solidFill>
              </a:rPr>
              <a:t>და კანონმდებლობის შექმნა</a:t>
            </a:r>
            <a:endParaRPr lang="en-US" sz="5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ka-GE" sz="5000" dirty="0" smtClean="0">
                <a:solidFill>
                  <a:schemeClr val="bg1"/>
                </a:solidFill>
              </a:rPr>
              <a:t>საკუთარი წიაღისეული და განახლებადი ენერგო რესურსები: ქვანახშირი, ნავთობი, გაზი, ქარისა და მზის ენერგია და სხვა.</a:t>
            </a:r>
            <a:endParaRPr lang="en-US" sz="5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ka-GE" sz="5000" dirty="0" smtClean="0">
                <a:solidFill>
                  <a:schemeClr val="bg1"/>
                </a:solidFill>
              </a:rPr>
              <a:t>სატარიფო მეთოდოლოგიის მსოფლიოში მიღებული პრაქტიკის დანერგვა</a:t>
            </a:r>
            <a:endParaRPr lang="en-US" sz="50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ka-GE" sz="5000" dirty="0" smtClean="0">
                <a:solidFill>
                  <a:schemeClr val="bg1"/>
                </a:solidFill>
              </a:rPr>
              <a:t>ქსელური ინფრასტრუქტურის დაგეგმვა და განვითარება</a:t>
            </a:r>
            <a:endParaRPr lang="en-US" sz="5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ka-GE" sz="5000" dirty="0" smtClean="0">
                <a:solidFill>
                  <a:schemeClr val="bg1"/>
                </a:solidFill>
              </a:rPr>
              <a:t>ქვეყნის პოლიტიკური და ეკონომიკური ინტერესების დაცვა. </a:t>
            </a:r>
            <a:endParaRPr lang="en-US" sz="5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a-GE" sz="5000" b="1" u="sng" dirty="0" smtClean="0">
                <a:solidFill>
                  <a:schemeClr val="bg1"/>
                </a:solidFill>
              </a:rPr>
              <a:t>ძლიერი თანამედროვე </a:t>
            </a:r>
            <a:r>
              <a:rPr lang="ka-GE" sz="5000" b="1" u="sng" dirty="0">
                <a:solidFill>
                  <a:schemeClr val="bg1"/>
                </a:solidFill>
              </a:rPr>
              <a:t>ენერგეტიკული სექტორის </a:t>
            </a:r>
            <a:r>
              <a:rPr lang="ka-GE" sz="5000" b="1" u="sng" dirty="0" smtClean="0">
                <a:solidFill>
                  <a:schemeClr val="bg1"/>
                </a:solidFill>
              </a:rPr>
              <a:t>ჩამოყალიბება</a:t>
            </a:r>
            <a:endParaRPr lang="en-US" sz="5000" b="1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25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762000"/>
          </a:xfrm>
        </p:spPr>
        <p:txBody>
          <a:bodyPr>
            <a:normAutofit/>
          </a:bodyPr>
          <a:lstStyle/>
          <a:p>
            <a:r>
              <a:rPr lang="ka-GE" sz="3600" dirty="0" smtClean="0"/>
              <a:t>დასკვნა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2800" dirty="0" smtClean="0">
                <a:solidFill>
                  <a:schemeClr val="bg1"/>
                </a:solidFill>
              </a:rPr>
              <a:t>მიმდინარე სამუშაო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</a:p>
          <a:p>
            <a:pPr marL="400050" lvl="1" indent="0">
              <a:buFont typeface="Wingdings" pitchFamily="2" charset="2"/>
              <a:buChar char="Ø"/>
            </a:pPr>
            <a:r>
              <a:rPr lang="ka-GE" sz="2600" dirty="0" smtClean="0">
                <a:solidFill>
                  <a:schemeClr val="bg1"/>
                </a:solidFill>
                <a:latin typeface="AcadNusx" pitchFamily="2" charset="0"/>
              </a:rPr>
              <a:t>რამდენიმე ჰესის მშენებლობა</a:t>
            </a:r>
          </a:p>
          <a:p>
            <a:pPr marL="400050" lvl="1" indent="0">
              <a:buFont typeface="Wingdings" pitchFamily="2" charset="2"/>
              <a:buChar char="Ø"/>
            </a:pPr>
            <a:r>
              <a:rPr lang="ka-GE" sz="2600" dirty="0">
                <a:solidFill>
                  <a:schemeClr val="bg1"/>
                </a:solidFill>
                <a:latin typeface="AcadNusx" pitchFamily="2" charset="0"/>
              </a:rPr>
              <a:t>შავი ზღვის გადამცემი ხაზი</a:t>
            </a:r>
          </a:p>
          <a:p>
            <a:pPr marL="400050" lvl="1" indent="0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GEMM-2015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ka-GE" sz="2600" dirty="0" smtClean="0">
                <a:solidFill>
                  <a:schemeClr val="bg1"/>
                </a:solidFill>
              </a:rPr>
              <a:t>ნორმატიული გარემოს დახვეწა</a:t>
            </a:r>
            <a:endParaRPr lang="en-US" sz="2600" dirty="0" smtClean="0">
              <a:solidFill>
                <a:schemeClr val="bg1"/>
              </a:solidFill>
            </a:endParaRPr>
          </a:p>
          <a:p>
            <a:pPr marL="400050" lvl="1" indent="0">
              <a:buFont typeface="Wingdings" pitchFamily="2" charset="2"/>
              <a:buChar char="Ø"/>
            </a:pPr>
            <a:r>
              <a:rPr lang="ka-GE" sz="2600" dirty="0" smtClean="0">
                <a:solidFill>
                  <a:schemeClr val="bg1"/>
                </a:solidFill>
                <a:latin typeface="AcadNusx" pitchFamily="2" charset="0"/>
              </a:rPr>
              <a:t>ენერგეტიკული ბალანსები</a:t>
            </a:r>
            <a:endParaRPr lang="en-US" sz="2600" dirty="0" smtClean="0">
              <a:solidFill>
                <a:schemeClr val="bg1"/>
              </a:solidFill>
              <a:latin typeface="AcadNusx" pitchFamily="2" charset="0"/>
            </a:endParaRPr>
          </a:p>
          <a:p>
            <a:pPr marL="400050" lvl="1" indent="0">
              <a:buFont typeface="Wingdings" pitchFamily="2" charset="2"/>
              <a:buChar char="Ø"/>
            </a:pPr>
            <a:r>
              <a:rPr lang="ka-GE" sz="2600" dirty="0">
                <a:solidFill>
                  <a:schemeClr val="bg1"/>
                </a:solidFill>
              </a:rPr>
              <a:t>განახლებადი ენერგიის კანონი</a:t>
            </a:r>
            <a:endParaRPr lang="en-US" sz="2600" dirty="0">
              <a:solidFill>
                <a:schemeClr val="bg1"/>
              </a:solidFill>
            </a:endParaRPr>
          </a:p>
          <a:p>
            <a:pPr marL="400050" lvl="1" indent="0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DCFTA, </a:t>
            </a:r>
            <a:r>
              <a:rPr lang="ka-GE" sz="2600" dirty="0" smtClean="0">
                <a:solidFill>
                  <a:schemeClr val="bg1"/>
                </a:solidFill>
              </a:rPr>
              <a:t>ევროკავშირთან ასოცირების შეთანხმება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ka-GE" sz="2600" dirty="0" smtClean="0">
                <a:solidFill>
                  <a:schemeClr val="bg1"/>
                </a:solidFill>
              </a:rPr>
              <a:t>და</a:t>
            </a:r>
            <a:r>
              <a:rPr lang="en-US" sz="2600" dirty="0" smtClean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ka-GE" sz="2600" dirty="0" smtClean="0">
                <a:solidFill>
                  <a:schemeClr val="bg1"/>
                </a:solidFill>
              </a:rPr>
              <a:t>მოლაპარაკებები ენერგეტიკული გაერთიანების სრულუფლებიან წევრობაზე</a:t>
            </a:r>
            <a:endParaRPr lang="en-US" sz="2600" dirty="0" smtClean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cadNusx" pitchFamily="2" charset="0"/>
              </a:rPr>
              <a:t>A</a:t>
            </a:r>
            <a:r>
              <a:rPr lang="ka-GE" sz="2400" b="1" dirty="0" smtClean="0">
                <a:solidFill>
                  <a:schemeClr val="bg1"/>
                </a:solidFill>
                <a:latin typeface="AcadNusx" pitchFamily="2" charset="0"/>
              </a:rPr>
              <a:t>ამის</a:t>
            </a:r>
            <a:r>
              <a:rPr lang="en-US" sz="2400" b="1" dirty="0" smtClean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ka-GE" sz="2400" b="1" dirty="0" smtClean="0">
                <a:solidFill>
                  <a:schemeClr val="bg1"/>
                </a:solidFill>
                <a:latin typeface="AcadNusx" pitchFamily="2" charset="0"/>
              </a:rPr>
              <a:t>ეფექტური</a:t>
            </a:r>
            <a:r>
              <a:rPr lang="en-US" sz="2400" b="1" dirty="0" smtClean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ka-GE" sz="2400" b="1" dirty="0" smtClean="0">
                <a:solidFill>
                  <a:schemeClr val="bg1"/>
                </a:solidFill>
                <a:latin typeface="AcadNusx" pitchFamily="2" charset="0"/>
              </a:rPr>
              <a:t>გამოყენება</a:t>
            </a:r>
            <a:r>
              <a:rPr lang="en-US" sz="2400" b="1" dirty="0" smtClean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ka-GE" sz="2400" b="1" dirty="0" smtClean="0">
                <a:solidFill>
                  <a:schemeClr val="bg1"/>
                </a:solidFill>
                <a:latin typeface="AcadNusx" pitchFamily="2" charset="0"/>
              </a:rPr>
              <a:t>და განვითარება შესაძლებელი</a:t>
            </a:r>
            <a:r>
              <a:rPr lang="en-US" sz="2400" b="1" dirty="0" smtClean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ka-GE" sz="2400" b="1" dirty="0" smtClean="0">
                <a:solidFill>
                  <a:schemeClr val="bg1"/>
                </a:solidFill>
                <a:latin typeface="AcadNusx" pitchFamily="2" charset="0"/>
              </a:rPr>
              <a:t>იქნება</a:t>
            </a:r>
            <a:r>
              <a:rPr lang="en-US" sz="2400" b="1" dirty="0" smtClean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ka-GE" sz="2400" b="1" dirty="0" smtClean="0">
                <a:solidFill>
                  <a:schemeClr val="bg1"/>
                </a:solidFill>
                <a:latin typeface="AcadNusx" pitchFamily="2" charset="0"/>
              </a:rPr>
              <a:t>თუ</a:t>
            </a:r>
            <a:r>
              <a:rPr lang="en-US" sz="2400" b="1" dirty="0" smtClean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ka-GE" sz="2400" b="1" dirty="0" smtClean="0">
                <a:solidFill>
                  <a:schemeClr val="bg1"/>
                </a:solidFill>
                <a:latin typeface="AcadNusx" pitchFamily="2" charset="0"/>
              </a:rPr>
              <a:t>იქნა</a:t>
            </a:r>
            <a:r>
              <a:rPr lang="en-US" sz="2400" b="1" dirty="0" smtClean="0">
                <a:solidFill>
                  <a:schemeClr val="bg1"/>
                </a:solidFill>
                <a:latin typeface="AcadNusx" pitchFamily="2" charset="0"/>
              </a:rPr>
              <a:t> </a:t>
            </a:r>
            <a:r>
              <a:rPr lang="ka-GE" sz="2400" b="1" dirty="0" smtClean="0">
                <a:solidFill>
                  <a:schemeClr val="bg1"/>
                </a:solidFill>
                <a:latin typeface="AcadNusx" pitchFamily="2" charset="0"/>
              </a:rPr>
              <a:t>ერთიანი სტრატეგია</a:t>
            </a:r>
            <a:r>
              <a:rPr lang="en-US" sz="2400" b="1" dirty="0" smtClean="0">
                <a:solidFill>
                  <a:schemeClr val="bg1"/>
                </a:solidFill>
                <a:latin typeface="AcadNusx" pitchFamily="2" charset="0"/>
              </a:rPr>
              <a:t>,</a:t>
            </a:r>
            <a:r>
              <a:rPr lang="ka-GE" sz="2400" b="1" dirty="0" smtClean="0">
                <a:solidFill>
                  <a:schemeClr val="bg1"/>
                </a:solidFill>
                <a:latin typeface="AcadNusx" pitchFamily="2" charset="0"/>
              </a:rPr>
              <a:t> რომელიც ამ ყველაფერს ერთიან მიმართულებას მისცემს</a:t>
            </a:r>
            <a:endParaRPr lang="en-US" dirty="0">
              <a:solidFill>
                <a:schemeClr val="bg1"/>
              </a:solidFill>
              <a:latin typeface="AcadNusx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313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stern Hemispher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TS010241394</Template>
  <TotalTime>18922</TotalTime>
  <Words>541</Words>
  <Application>Microsoft Office PowerPoint</Application>
  <PresentationFormat>On-screen Show (4:3)</PresentationFormat>
  <Paragraphs>90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Western Hemisphere</vt:lpstr>
      <vt:lpstr>საქართველოს ენერგეტიკის სისტემური პრობლემები</vt:lpstr>
      <vt:lpstr>სისტემური პრობლემები</vt:lpstr>
      <vt:lpstr>სისტემური პრობლემები</vt:lpstr>
      <vt:lpstr>დაგროვილი sxva პრობლემები</vt:lpstr>
      <vt:lpstr>ხელიდან გაშვებული შესაძლებლობები</vt:lpstr>
      <vt:lpstr>სტრატეგია უნდა იყოს</vt:lpstr>
      <vt:lpstr>სტრატეგიის არარსებობა იწვევს</vt:lpstr>
      <vt:lpstr>გამოწვევები</vt:lpstr>
      <vt:lpstr>დასკვნა</vt:lpstr>
      <vt:lpstr>მადლობა ყურადღებისთვის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Donor Meeting</dc:title>
  <dc:creator>murman</dc:creator>
  <cp:lastModifiedBy>tuser</cp:lastModifiedBy>
  <cp:revision>181</cp:revision>
  <dcterms:created xsi:type="dcterms:W3CDTF">2013-01-20T08:00:50Z</dcterms:created>
  <dcterms:modified xsi:type="dcterms:W3CDTF">2013-07-09T07:17:54Z</dcterms:modified>
</cp:coreProperties>
</file>