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296" r:id="rId4"/>
    <p:sldId id="257" r:id="rId5"/>
    <p:sldId id="259" r:id="rId6"/>
    <p:sldId id="281" r:id="rId7"/>
    <p:sldId id="289" r:id="rId8"/>
    <p:sldId id="290" r:id="rId9"/>
    <p:sldId id="265" r:id="rId10"/>
    <p:sldId id="291" r:id="rId11"/>
    <p:sldId id="263" r:id="rId12"/>
    <p:sldId id="294" r:id="rId13"/>
    <p:sldId id="287" r:id="rId14"/>
    <p:sldId id="258" r:id="rId15"/>
    <p:sldId id="261" r:id="rId16"/>
    <p:sldId id="273" r:id="rId17"/>
    <p:sldId id="274" r:id="rId18"/>
    <p:sldId id="277" r:id="rId19"/>
    <p:sldId id="275" r:id="rId20"/>
    <p:sldId id="276" r:id="rId21"/>
    <p:sldId id="271" r:id="rId22"/>
    <p:sldId id="282" r:id="rId23"/>
    <p:sldId id="295" r:id="rId24"/>
    <p:sldId id="279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F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24" autoAdjust="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7A770-91BC-4CF9-9B38-78F27D94BBF5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6133E-C45A-4512-A82E-ADEBEBB19F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686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დაფინანსების მოძიებაში ჩვენც შეგვი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133E-C45A-4512-A82E-ADEBEBB19FA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6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6133E-C45A-4512-A82E-ADEBEBB19FA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185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287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191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708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6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2578" y="0"/>
            <a:ext cx="621421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0372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52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954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318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387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759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74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A81E-E13F-4DD5-A995-AD0D35B35119}" type="datetimeFigureOut">
              <a:rPr lang="en-US" smtClean="0"/>
              <a:pPr/>
              <a:t>7/9/2013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BD92-2B5C-4435-9183-431A9D600A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50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2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66000" contrast="-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0"/>
            <a:ext cx="9131918" cy="687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ka-GE" sz="5400" b="1" dirty="0" smtClean="0">
                <a:solidFill>
                  <a:srgbClr val="EDEFE1"/>
                </a:solidFill>
              </a:rPr>
              <a:t>საქართველოს ენერგეტიკული სტრატეგიის შემუშავება</a:t>
            </a:r>
            <a:endParaRPr lang="en-US" sz="5400" b="1" dirty="0">
              <a:solidFill>
                <a:srgbClr val="EDEFE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ka-GE" dirty="0" smtClean="0"/>
          </a:p>
          <a:p>
            <a:r>
              <a:rPr lang="ka-GE" sz="3400" b="1" dirty="0">
                <a:solidFill>
                  <a:schemeClr val="bg2"/>
                </a:solidFill>
              </a:rPr>
              <a:t>განხილვისათვის</a:t>
            </a:r>
            <a:endParaRPr lang="en-US" sz="3400" b="1" dirty="0">
              <a:solidFill>
                <a:schemeClr val="bg2"/>
              </a:solidFill>
            </a:endParaRPr>
          </a:p>
          <a:p>
            <a:endParaRPr lang="ka-GE" sz="2800" dirty="0" smtClean="0"/>
          </a:p>
          <a:p>
            <a:endParaRPr lang="en-US" sz="2800" b="1" dirty="0" smtClean="0">
              <a:solidFill>
                <a:schemeClr val="bg2"/>
              </a:solidFill>
            </a:endParaRPr>
          </a:p>
          <a:p>
            <a:r>
              <a:rPr lang="en-US" sz="2800" b="1" dirty="0" smtClean="0">
                <a:solidFill>
                  <a:schemeClr val="bg2"/>
                </a:solidFill>
              </a:rPr>
              <a:t>WEG 2013</a:t>
            </a:r>
            <a:endParaRPr lang="ka-GE" sz="2800" b="1" dirty="0" smtClean="0">
              <a:solidFill>
                <a:schemeClr val="bg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0"/>
            <a:ext cx="2514600" cy="796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tuser\Desktop\g_pac_logo_615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3064" y="2"/>
            <a:ext cx="3220936" cy="838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25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22114"/>
          </a:xfrm>
        </p:spPr>
        <p:txBody>
          <a:bodyPr/>
          <a:lstStyle/>
          <a:p>
            <a:r>
              <a:rPr lang="ka-GE" sz="4000" dirty="0" smtClean="0"/>
              <a:t>2-5. დარგობრივი სტრატეგიები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r>
              <a:rPr lang="ka-GE" dirty="0" smtClean="0"/>
              <a:t>ქვესექტორის სრულაფასოვანი აღწერა და </a:t>
            </a:r>
            <a:r>
              <a:rPr lang="en-US" dirty="0" smtClean="0"/>
              <a:t>SWOT</a:t>
            </a:r>
          </a:p>
          <a:p>
            <a:r>
              <a:rPr lang="ka-GE" dirty="0" smtClean="0"/>
              <a:t>დაგეგმვის მონაცემების მომზადება, სამუშაო პროცესების აწყობა</a:t>
            </a:r>
          </a:p>
          <a:p>
            <a:pPr marL="0" indent="0">
              <a:buNone/>
            </a:pPr>
            <a:endParaRPr lang="ka-GE" dirty="0" smtClean="0"/>
          </a:p>
          <a:p>
            <a:r>
              <a:rPr lang="ka-GE" b="1" dirty="0" smtClean="0"/>
              <a:t>ელექტრობა და ჰიდროენერგიის სტრატეგია </a:t>
            </a:r>
          </a:p>
          <a:p>
            <a:pPr lvl="1"/>
            <a:r>
              <a:rPr lang="ka-GE" dirty="0" smtClean="0"/>
              <a:t>ჰიდროპოტენციალის ათვისების სახელმწიფო სტრატეგია</a:t>
            </a:r>
          </a:p>
          <a:p>
            <a:pPr lvl="1"/>
            <a:r>
              <a:rPr lang="ka-GE" dirty="0"/>
              <a:t>ეკონომიკური მომგებიანობის ანალიზი და პროგნოზები</a:t>
            </a:r>
          </a:p>
          <a:p>
            <a:pPr lvl="1"/>
            <a:r>
              <a:rPr lang="ka-GE" dirty="0" smtClean="0"/>
              <a:t>გარემოზე ზემოქმედების გათვალისწინების მეთოდიკა</a:t>
            </a:r>
            <a:r>
              <a:rPr lang="en-US" dirty="0" smtClean="0"/>
              <a:t>, </a:t>
            </a:r>
            <a:r>
              <a:rPr lang="ka-GE" dirty="0" smtClean="0"/>
              <a:t>არასამთავრობოებთან რაციონალური ურთიერთობის ჩამოყალიბება</a:t>
            </a:r>
            <a:endParaRPr lang="en-US" dirty="0" smtClean="0"/>
          </a:p>
          <a:p>
            <a:r>
              <a:rPr lang="ka-GE" b="1" dirty="0" smtClean="0"/>
              <a:t>წიაღისეული და ტრანზიტი</a:t>
            </a:r>
          </a:p>
          <a:p>
            <a:pPr lvl="1"/>
            <a:r>
              <a:rPr lang="ka-GE" dirty="0" smtClean="0"/>
              <a:t>ადგილობრივი რესურსების განვითარების სტრატეგია</a:t>
            </a:r>
          </a:p>
          <a:p>
            <a:pPr lvl="1"/>
            <a:r>
              <a:rPr lang="ka-GE" dirty="0" smtClean="0"/>
              <a:t>გაზის სექტორის სტრატეგია</a:t>
            </a:r>
          </a:p>
          <a:p>
            <a:pPr lvl="1"/>
            <a:r>
              <a:rPr lang="ka-GE" dirty="0" smtClean="0"/>
              <a:t>საერთაშორისო ტრანზიტის სტრატეგია</a:t>
            </a:r>
          </a:p>
          <a:p>
            <a:r>
              <a:rPr lang="ka-GE" b="1" dirty="0" smtClean="0"/>
              <a:t>ენერგოეფექტურობა და განახლებადები</a:t>
            </a:r>
          </a:p>
          <a:p>
            <a:pPr lvl="1"/>
            <a:r>
              <a:rPr lang="ka-GE" dirty="0" smtClean="0"/>
              <a:t>კანონმდებლობის ძირითადი პრინციპების განსაზღვრა</a:t>
            </a:r>
          </a:p>
          <a:p>
            <a:pPr lvl="1"/>
            <a:r>
              <a:rPr lang="ka-GE" dirty="0" smtClean="0"/>
              <a:t>შესაძლებლობების ინვენტარიზაცია</a:t>
            </a:r>
          </a:p>
          <a:p>
            <a:r>
              <a:rPr lang="ka-GE" b="1" dirty="0" smtClean="0"/>
              <a:t>რეფორმა და განვითარება</a:t>
            </a:r>
          </a:p>
          <a:p>
            <a:pPr lvl="1"/>
            <a:r>
              <a:rPr lang="ka-GE" dirty="0" smtClean="0"/>
              <a:t>ევროპული დირექტივების დანერგვის სამოქმედო გეგმა</a:t>
            </a:r>
          </a:p>
          <a:p>
            <a:pPr lvl="1"/>
            <a:r>
              <a:rPr lang="ka-GE" dirty="0" smtClean="0"/>
              <a:t>ინოვაცია, კვლევა და დანერგვა, განათლება </a:t>
            </a:r>
          </a:p>
          <a:p>
            <a:pPr lvl="1"/>
            <a:r>
              <a:rPr lang="ka-GE" dirty="0"/>
              <a:t>სამინისტროს განვითარების გეგმა</a:t>
            </a:r>
          </a:p>
          <a:p>
            <a:pPr marL="457200" lvl="1" indent="0">
              <a:buNone/>
            </a:pPr>
            <a:r>
              <a:rPr lang="ka-GE" sz="4400" dirty="0" smtClean="0"/>
              <a:t>გაერთიანდება ერთიან სტრატეგიაში</a:t>
            </a:r>
            <a:endParaRPr lang="en-US" sz="4400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09863065"/>
              </p:ext>
            </p:extLst>
          </p:nvPr>
        </p:nvGraphicFramePr>
        <p:xfrm>
          <a:off x="7524328" y="1844824"/>
          <a:ext cx="914400" cy="792163"/>
        </p:xfrm>
        <a:graphic>
          <a:graphicData uri="http://schemas.openxmlformats.org/presentationml/2006/ole">
            <p:oleObj spid="_x0000_s6157" name="Presentation" showAsIcon="1" r:id="rId3" imgW="914400" imgH="792360" progId="PowerPoint.Show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155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El.HPP -</a:t>
            </a:r>
            <a:r>
              <a:rPr lang="ka-GE" dirty="0" smtClean="0"/>
              <a:t>სამუშაო პროცესი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" y="1641717"/>
            <a:ext cx="9097309" cy="48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31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6. ენერგეტიკული სტრატეგია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ka-GE" dirty="0" smtClean="0"/>
              <a:t>დაგეგმვის მოდელის </a:t>
            </a:r>
            <a:r>
              <a:rPr lang="en-US" dirty="0" smtClean="0"/>
              <a:t>MARKAL-</a:t>
            </a:r>
            <a:r>
              <a:rPr lang="ka-GE" dirty="0" smtClean="0"/>
              <a:t>გამართვა ახალი მონაცემებით</a:t>
            </a:r>
          </a:p>
          <a:p>
            <a:r>
              <a:rPr lang="ka-GE" dirty="0" smtClean="0"/>
              <a:t>ქვესექტორული სტრატეგიების გაერთიანება, ოპტიმიზაცია </a:t>
            </a:r>
          </a:p>
          <a:p>
            <a:r>
              <a:rPr lang="ka-GE" dirty="0" smtClean="0"/>
              <a:t>სცენარების განხილვა და გადაწყვეტილებების მიღება</a:t>
            </a:r>
          </a:p>
          <a:p>
            <a:r>
              <a:rPr lang="ka-GE" dirty="0"/>
              <a:t>ერთიანი სტრატეგიის </a:t>
            </a:r>
            <a:r>
              <a:rPr lang="ka-GE" dirty="0" smtClean="0"/>
              <a:t> „მწვანე წიგნი“</a:t>
            </a:r>
          </a:p>
          <a:p>
            <a:r>
              <a:rPr lang="ka-GE" dirty="0"/>
              <a:t>საჯარო </a:t>
            </a:r>
            <a:r>
              <a:rPr lang="ka-GE" dirty="0" smtClean="0"/>
              <a:t>განხილვა </a:t>
            </a:r>
          </a:p>
          <a:p>
            <a:r>
              <a:rPr lang="ka-GE" dirty="0" smtClean="0"/>
              <a:t>მთავრობის მიერ მიღება</a:t>
            </a:r>
          </a:p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59402869"/>
              </p:ext>
            </p:extLst>
          </p:nvPr>
        </p:nvGraphicFramePr>
        <p:xfrm>
          <a:off x="7524750" y="5373688"/>
          <a:ext cx="914400" cy="792162"/>
        </p:xfrm>
        <a:graphic>
          <a:graphicData uri="http://schemas.openxmlformats.org/presentationml/2006/ole">
            <p:oleObj spid="_x0000_s7181" name="Presentation" showAsIcon="1" r:id="rId3" imgW="914400" imgH="792360" progId="PowerPoint.Show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547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შემდეგი ნაბიჯები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a-GE" dirty="0" smtClean="0"/>
              <a:t>სტრატეგიის სამუშაო გეგმის პრეზენტაცია და ფართო განხილვა (არასამთ, პარლ, სპეც.)</a:t>
            </a:r>
          </a:p>
          <a:p>
            <a:r>
              <a:rPr lang="ka-GE" dirty="0" smtClean="0"/>
              <a:t>სამინისტროს გადაწყვეტილება</a:t>
            </a:r>
          </a:p>
          <a:p>
            <a:r>
              <a:rPr lang="en-US" dirty="0" smtClean="0"/>
              <a:t>USAID </a:t>
            </a:r>
            <a:r>
              <a:rPr lang="ka-GE" dirty="0" smtClean="0"/>
              <a:t>და სხვა დონორებთან განხილვა, დაფინანსების და თანამონაწილეობის მოძიება</a:t>
            </a:r>
          </a:p>
          <a:p>
            <a:r>
              <a:rPr lang="ka-GE" dirty="0" smtClean="0"/>
              <a:t>პროექტის დეტალური გეგმის და სამუშაო დავალების დამუშავება</a:t>
            </a:r>
          </a:p>
          <a:p>
            <a:r>
              <a:rPr lang="ka-GE" dirty="0" smtClean="0"/>
              <a:t>პროექტის მობილიზება და დაწყება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90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>
            <a:noAutofit/>
          </a:bodyPr>
          <a:lstStyle/>
          <a:p>
            <a:r>
              <a:rPr lang="ka-GE" sz="3600" dirty="0" smtClean="0"/>
              <a:t>ენერგეტიკული პოლიტიკის ძირითადი მიმართულებები</a:t>
            </a:r>
            <a:r>
              <a:rPr lang="en-US" sz="3600" dirty="0" smtClean="0"/>
              <a:t> (MDEP)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77500" lnSpcReduction="20000"/>
          </a:bodyPr>
          <a:lstStyle/>
          <a:p>
            <a:r>
              <a:rPr lang="ka-GE" dirty="0" smtClean="0"/>
              <a:t>რა პრიორიტეტები აქვს ქვეყანას ენერგეტიკაში - ევროპასთან დაახლოების დეკლარირება </a:t>
            </a:r>
          </a:p>
          <a:p>
            <a:r>
              <a:rPr lang="ka-GE" dirty="0" smtClean="0"/>
              <a:t>რა ძლიერი და სუსტი მხარეები, საფრთხეები და შესაძლებლობები გვაქვს?</a:t>
            </a:r>
          </a:p>
          <a:p>
            <a:r>
              <a:rPr lang="ka-GE" dirty="0" smtClean="0"/>
              <a:t>რა ამბიციები გვაქვს (ევროპა და თურქთი თუ ჩვენი თავი?)</a:t>
            </a:r>
          </a:p>
          <a:p>
            <a:r>
              <a:rPr lang="ka-GE" dirty="0" smtClean="0"/>
              <a:t>როგორ ვაპირებთ ევროპული კანონმდებლობის დანერგვას და ბაზრის ლიბერალიზაციას? </a:t>
            </a:r>
          </a:p>
          <a:p>
            <a:r>
              <a:rPr lang="ka-GE" dirty="0" smtClean="0"/>
              <a:t>რეგიონული ენერგეტიკული თანამშრომლობა და ტრანზიტი </a:t>
            </a:r>
          </a:p>
          <a:p>
            <a:r>
              <a:rPr lang="ka-GE" dirty="0" smtClean="0"/>
              <a:t>ენერგეტიკული უსაფრთხოება</a:t>
            </a:r>
          </a:p>
          <a:p>
            <a:pPr lvl="1"/>
            <a:r>
              <a:rPr lang="ka-GE" dirty="0" smtClean="0"/>
              <a:t>რა ძირითადი საფრთხეები გვემუქრება, მოკლე, საშუალო და გრძელვადიან პერსპექტივაში? როგორ ვხვდებით?</a:t>
            </a:r>
          </a:p>
          <a:p>
            <a:r>
              <a:rPr lang="ka-GE" dirty="0" smtClean="0"/>
              <a:t>ვის რა ევალება და რაზე აგებს პასუხს?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ka-GE" sz="3600" dirty="0" smtClean="0"/>
              <a:t>2.1.</a:t>
            </a:r>
            <a:r>
              <a:rPr lang="ka-GE" dirty="0" smtClean="0"/>
              <a:t> </a:t>
            </a:r>
            <a:r>
              <a:rPr lang="ka-GE" sz="3600" dirty="0" smtClean="0"/>
              <a:t>ელექტროენერგეტიკა და ჰიდროენერგეტიკის სტრატეგია</a:t>
            </a:r>
            <a:r>
              <a:rPr lang="en-US" sz="3600" dirty="0" smtClean="0"/>
              <a:t> (EHS)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17440"/>
            <a:ext cx="8229600" cy="5040560"/>
          </a:xfrm>
        </p:spPr>
        <p:txBody>
          <a:bodyPr>
            <a:normAutofit fontScale="62500" lnSpcReduction="20000"/>
          </a:bodyPr>
          <a:lstStyle/>
          <a:p>
            <a:r>
              <a:rPr lang="ka-GE" dirty="0" smtClean="0"/>
              <a:t>ჰიდრო თუ თბოსადურები?</a:t>
            </a:r>
          </a:p>
          <a:p>
            <a:r>
              <a:rPr lang="ka-GE" dirty="0" smtClean="0"/>
              <a:t>რა დონემდე ავითვისოთ ჰიდრო და როგორი პირობები შევთავაზოთ ინვესტორებს?</a:t>
            </a:r>
          </a:p>
          <a:p>
            <a:r>
              <a:rPr lang="ka-GE" dirty="0" smtClean="0"/>
              <a:t>რა გავლენას მოახდენს თურქეთთან გაერთიანება (ფასები, ენერგიის ოდენობა)?</a:t>
            </a:r>
          </a:p>
          <a:p>
            <a:r>
              <a:rPr lang="ka-GE" dirty="0" smtClean="0"/>
              <a:t>როგორი ფასებია მოსალოდნელი?</a:t>
            </a:r>
          </a:p>
          <a:p>
            <a:r>
              <a:rPr lang="ka-GE" dirty="0" smtClean="0"/>
              <a:t>რა ხდება 2-4-8 წელიწადში - სანამ ხუდონი აშენდება? რა საფრთხეები გვემუქრება და როგორ ვიმოქმედოთ?</a:t>
            </a:r>
          </a:p>
          <a:p>
            <a:r>
              <a:rPr lang="ka-GE" dirty="0" smtClean="0"/>
              <a:t>როგორ შევაფასოთ ჰიდრომშენებლობის მიზანშეწონილობა  ეკონომიკური და გარემოსდაცვითი ფაქტორების გათვალისწინება გადაწყვეტილებაში გარემოს დამცველების ჩართულობა</a:t>
            </a:r>
          </a:p>
          <a:p>
            <a:r>
              <a:rPr lang="ka-GE" dirty="0" smtClean="0"/>
              <a:t>რეალური საექსპორტო პოტენციალი და მისი ათვისების შესაძლებლობა, დამატებითი გადამცემი ხაზების მიზანშეწონილობა</a:t>
            </a:r>
          </a:p>
          <a:p>
            <a:r>
              <a:rPr lang="ka-GE" dirty="0" smtClean="0"/>
              <a:t>რეგიონული ელექტროენერგეტიკული გაცვლები და სეზონურობის დაძლევა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02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sz="4000" dirty="0" smtClean="0"/>
              <a:t>2.2. წიაღისეული სათბობის სტრატეგია თბოენერგეტიკა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ka-GE" dirty="0" smtClean="0"/>
          </a:p>
          <a:p>
            <a:r>
              <a:rPr lang="ka-GE" dirty="0" smtClean="0"/>
              <a:t>რა წიაღისეული რესურსები გვაქვს და რა ფასად შეიძლება მოპოვება?</a:t>
            </a:r>
          </a:p>
          <a:p>
            <a:r>
              <a:rPr lang="ka-GE" dirty="0" smtClean="0"/>
              <a:t>რატომ არა გვაქვს გადამამუშავებელი ქარხნები და რა ეფექტი სათბობის ძებნა-ძიების, მოპოვების, გადამუშავების და მიწოდების სტრატეგია</a:t>
            </a:r>
          </a:p>
          <a:p>
            <a:r>
              <a:rPr lang="ka-GE" dirty="0" smtClean="0"/>
              <a:t>გაზსაცავის მშენებლობის მიზანშეწონილობა, დრო, ფასი, სარგებელი. </a:t>
            </a:r>
          </a:p>
          <a:p>
            <a:r>
              <a:rPr lang="ka-GE" dirty="0" smtClean="0"/>
              <a:t>ბუნებრივი გაზის მიღება, ბაზარი, განაწილება და მოხმარება, ფასები.  </a:t>
            </a:r>
          </a:p>
          <a:p>
            <a:r>
              <a:rPr lang="ka-GE" dirty="0" smtClean="0"/>
              <a:t>ენერგიის ტრანზიტის, ეკონომიკური, ენერგეტიკული  და პოლიტიკური სარგებლის მაქსიმიზაცია, ამის მიღწევის გზები </a:t>
            </a:r>
          </a:p>
        </p:txBody>
      </p:sp>
    </p:spTree>
    <p:extLst>
      <p:ext uri="{BB962C8B-B14F-4D97-AF65-F5344CB8AC3E}">
        <p14:creationId xmlns="" xmlns:p14="http://schemas.microsoft.com/office/powerpoint/2010/main" val="9171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4000" dirty="0" smtClean="0"/>
              <a:t>2.3 ეე &amp; გე სტარტეგია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ka-GE" dirty="0" smtClean="0"/>
              <a:t>რა დაგვიჯდება დაზოგვა? ხომ არ სჯობს მეტ მიწოდებას?</a:t>
            </a:r>
          </a:p>
          <a:p>
            <a:r>
              <a:rPr lang="ka-GE" dirty="0" smtClean="0"/>
              <a:t>რა ეფექტი შეიძლება ჰქონდეს ქარის, მზის, მცირე ჰიდროს და სხვ. ათვისებას?</a:t>
            </a:r>
          </a:p>
          <a:p>
            <a:r>
              <a:rPr lang="ka-GE" dirty="0" smtClean="0"/>
              <a:t>დავნერგოთ თუ არა შეშის თანამედროვე ტექნოლოგიები? -გაზიფიკაციის შედეგები.</a:t>
            </a:r>
          </a:p>
          <a:p>
            <a:r>
              <a:rPr lang="ka-GE" dirty="0" smtClean="0"/>
              <a:t>როგორ და რატომ შევუწყოთ ხელი?</a:t>
            </a:r>
          </a:p>
          <a:p>
            <a:r>
              <a:rPr lang="ka-GE" dirty="0" smtClean="0"/>
              <a:t>სად არის და ვინ იყენებს უამრავი დონორული პროექტის შედეგებს?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17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სექტორის განვითარების სტრატეგია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a-GE" dirty="0" smtClean="0"/>
              <a:t>ამოცანები:</a:t>
            </a:r>
          </a:p>
          <a:p>
            <a:r>
              <a:rPr lang="ka-GE" dirty="0" smtClean="0"/>
              <a:t>ენერგეტიკული სტრატეგიის დაგეგმვის და შესრულების მდგრადობის უზრუნველყოფა</a:t>
            </a:r>
          </a:p>
          <a:p>
            <a:r>
              <a:rPr lang="ka-GE" dirty="0" smtClean="0"/>
              <a:t>სექტორის რეფორმირების და ევროკავშირის მოთხოვნებთან დაახლოების სამოქმედო გეგმის შემუშავება</a:t>
            </a:r>
          </a:p>
          <a:p>
            <a:r>
              <a:rPr lang="ka-GE" dirty="0" smtClean="0"/>
              <a:t>სამინისტროს კორპორატიული და პროფესიული განვითარების უზრუნველყოფა</a:t>
            </a:r>
          </a:p>
          <a:p>
            <a:r>
              <a:rPr lang="ka-GE" dirty="0" smtClean="0"/>
              <a:t>სექტორში კვლევის და დანერგვის </a:t>
            </a:r>
            <a:r>
              <a:rPr lang="en-US" dirty="0" smtClean="0"/>
              <a:t>R &amp; D</a:t>
            </a:r>
            <a:r>
              <a:rPr lang="ka-GE" dirty="0" smtClean="0"/>
              <a:t>  ინოვაციის და განათლების სტრატეგიის შემუშავება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7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სექტორის განვითარება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ბაზრის ლიბერალიზაცია - რას ვუშვებით მემორანდუმებს? გვიშლის თუ არა ევროპაში შესვლას?</a:t>
            </a:r>
          </a:p>
          <a:p>
            <a:r>
              <a:rPr lang="ka-GE" dirty="0" smtClean="0"/>
              <a:t>შეგვიძლია თუ არა გაზის ბაზრის ლიბერალიზაცია? რა შედეგებს მოიტანს</a:t>
            </a:r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28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ka-GE" sz="3600" b="1" dirty="0" smtClean="0"/>
              <a:t>წინაპირობები</a:t>
            </a:r>
            <a:r>
              <a:rPr lang="ka-GE" b="1" dirty="0"/>
              <a:t/>
            </a:r>
            <a:br>
              <a:rPr lang="ka-GE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62500" lnSpcReduction="20000"/>
          </a:bodyPr>
          <a:lstStyle/>
          <a:p>
            <a:endParaRPr lang="ka-GE" dirty="0" smtClean="0"/>
          </a:p>
          <a:p>
            <a:r>
              <a:rPr lang="ka-GE" dirty="0">
                <a:solidFill>
                  <a:schemeClr val="accent2">
                    <a:lumMod val="75000"/>
                  </a:schemeClr>
                </a:solidFill>
              </a:rPr>
              <a:t>სამინისტროს ძირითადი ფუნქცია </a:t>
            </a:r>
            <a:r>
              <a:rPr lang="ka-GE" dirty="0" smtClean="0">
                <a:solidFill>
                  <a:schemeClr val="accent2">
                    <a:lumMod val="75000"/>
                  </a:schemeClr>
                </a:solidFill>
              </a:rPr>
              <a:t>- ენერგეტიკის </a:t>
            </a:r>
            <a:r>
              <a:rPr lang="ka-GE" dirty="0">
                <a:solidFill>
                  <a:schemeClr val="accent2">
                    <a:lumMod val="75000"/>
                  </a:schemeClr>
                </a:solidFill>
              </a:rPr>
              <a:t>დარგში. . .  </a:t>
            </a:r>
            <a:r>
              <a:rPr lang="ka-GE" b="1" dirty="0">
                <a:solidFill>
                  <a:schemeClr val="accent2">
                    <a:lumMod val="75000"/>
                  </a:schemeClr>
                </a:solidFill>
              </a:rPr>
              <a:t>სახელმწიფო პოლიტიკის ძირითადი მიმართულებების შემუშავება</a:t>
            </a:r>
            <a:r>
              <a:rPr lang="ka-GE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ka-GE" dirty="0" smtClean="0">
                <a:solidFill>
                  <a:schemeClr val="accent2">
                    <a:lumMod val="75000"/>
                  </a:schemeClr>
                </a:solidFill>
              </a:rPr>
              <a:t>). განვითარების </a:t>
            </a:r>
            <a:r>
              <a:rPr lang="ka-GE" b="1" dirty="0">
                <a:solidFill>
                  <a:schemeClr val="accent2">
                    <a:lumMod val="75000"/>
                  </a:schemeClr>
                </a:solidFill>
              </a:rPr>
              <a:t>მოკლე-, საშუალო- და გრძელვადიანი </a:t>
            </a:r>
            <a:r>
              <a:rPr lang="ka-GE" b="1" dirty="0" smtClean="0">
                <a:solidFill>
                  <a:schemeClr val="accent2">
                    <a:lumMod val="75000"/>
                  </a:schemeClr>
                </a:solidFill>
              </a:rPr>
              <a:t>სტრატეგიისა და პრიორიტეტების, </a:t>
            </a:r>
            <a:r>
              <a:rPr lang="ka-GE" b="1" dirty="0">
                <a:solidFill>
                  <a:schemeClr val="accent2">
                    <a:lumMod val="75000"/>
                  </a:schemeClr>
                </a:solidFill>
              </a:rPr>
              <a:t>ენერგეტიკული სექტორის პროგრამების შემუშავება და განხორციელების კოორდინაცია </a:t>
            </a:r>
            <a:endParaRPr lang="ka-GE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a-GE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ka-GE" dirty="0" smtClean="0">
                <a:solidFill>
                  <a:schemeClr val="bg2">
                    <a:lumMod val="50000"/>
                  </a:schemeClr>
                </a:solidFill>
              </a:rPr>
              <a:t>მიმდინარე </a:t>
            </a:r>
            <a:r>
              <a:rPr lang="ka-GE" dirty="0">
                <a:solidFill>
                  <a:schemeClr val="bg2">
                    <a:lumMod val="50000"/>
                  </a:schemeClr>
                </a:solidFill>
              </a:rPr>
              <a:t>სამუშაო - ბალანსები, </a:t>
            </a:r>
            <a:r>
              <a:rPr lang="ka-GE" dirty="0" smtClean="0">
                <a:solidFill>
                  <a:schemeClr val="bg2">
                    <a:lumMod val="50000"/>
                  </a:schemeClr>
                </a:solidFill>
              </a:rPr>
              <a:t>სტრატეგიის მონახაზი,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MARKAL </a:t>
            </a:r>
            <a:r>
              <a:rPr lang="ka-GE" dirty="0">
                <a:solidFill>
                  <a:schemeClr val="bg2">
                    <a:lumMod val="50000"/>
                  </a:schemeClr>
                </a:solidFill>
              </a:rPr>
              <a:t>მოდელით დაგეგმვა,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GEMM-2015, DCFTA, AA, EC </a:t>
            </a:r>
            <a:r>
              <a:rPr lang="ka-GE" dirty="0" smtClean="0">
                <a:solidFill>
                  <a:schemeClr val="bg2">
                    <a:lumMod val="50000"/>
                  </a:schemeClr>
                </a:solidFill>
              </a:rPr>
              <a:t>წევრობა, კანონმდებლობის რეფორმები, განახლებადების კანონი, სხვ. </a:t>
            </a:r>
          </a:p>
          <a:p>
            <a:pPr marL="0" indent="0" algn="ctr">
              <a:buNone/>
            </a:pPr>
            <a:r>
              <a:rPr lang="ka-GE" sz="3800" b="1" u="sng" dirty="0" smtClean="0"/>
              <a:t>საჭიროა ერთიან </a:t>
            </a:r>
            <a:r>
              <a:rPr lang="ka-GE" sz="3800" b="1" u="sng" dirty="0"/>
              <a:t>ჩარჩოში </a:t>
            </a:r>
            <a:r>
              <a:rPr lang="ka-GE" sz="3800" b="1" u="sng" dirty="0" smtClean="0"/>
              <a:t>გაერთიანება და გეზის მიცემა</a:t>
            </a:r>
            <a:endParaRPr lang="ka-GE" sz="3800" b="1" u="sng" dirty="0"/>
          </a:p>
          <a:p>
            <a:pPr marL="0" indent="0">
              <a:buNone/>
            </a:pPr>
            <a:endParaRPr lang="ka-GE" b="1" dirty="0" smtClean="0"/>
          </a:p>
          <a:p>
            <a:pPr marL="0" indent="0">
              <a:buNone/>
            </a:pPr>
            <a:r>
              <a:rPr lang="ka-GE" b="1" dirty="0" smtClean="0"/>
              <a:t>ამავე დროს:</a:t>
            </a:r>
            <a:endParaRPr lang="en-US" b="1" dirty="0" smtClean="0"/>
          </a:p>
          <a:p>
            <a:r>
              <a:rPr lang="ka-GE" dirty="0" smtClean="0"/>
              <a:t>მაღალი </a:t>
            </a:r>
            <a:r>
              <a:rPr lang="ka-GE" dirty="0"/>
              <a:t>საზოგადოებრივი ინტერესი და აქტივობა</a:t>
            </a:r>
          </a:p>
          <a:p>
            <a:r>
              <a:rPr lang="ka-GE" dirty="0"/>
              <a:t>ადგილობრივი ექსპერტების </a:t>
            </a:r>
            <a:r>
              <a:rPr lang="ka-GE" dirty="0" smtClean="0"/>
              <a:t>ჩართულობა</a:t>
            </a:r>
          </a:p>
          <a:p>
            <a:r>
              <a:rPr lang="ka-GE" dirty="0" smtClean="0"/>
              <a:t>დონორების წინასწარი მზაობა</a:t>
            </a:r>
            <a:endParaRPr lang="ka-GE" dirty="0"/>
          </a:p>
          <a:p>
            <a:r>
              <a:rPr lang="ka-GE" dirty="0" smtClean="0"/>
              <a:t>წინა </a:t>
            </a:r>
            <a:r>
              <a:rPr lang="ka-GE" dirty="0"/>
              <a:t>გამოცდილების და ცოდნის ნაკლებობა, კადრების </a:t>
            </a:r>
            <a:r>
              <a:rPr lang="ka-GE" dirty="0" smtClean="0"/>
              <a:t>სიმწირე</a:t>
            </a:r>
          </a:p>
          <a:p>
            <a:r>
              <a:rPr lang="ka-GE" dirty="0" smtClean="0"/>
              <a:t>სამინისტროს მუშაობის ფორმალიზების საჭიროება</a:t>
            </a:r>
            <a:endParaRPr lang="ka-GE" dirty="0"/>
          </a:p>
          <a:p>
            <a:r>
              <a:rPr lang="ka-GE" dirty="0"/>
              <a:t>სხვა </a:t>
            </a:r>
            <a:r>
              <a:rPr lang="ka-GE" dirty="0" smtClean="0"/>
              <a:t>უწყებებთან კავშირების აწყობის საჭიროება</a:t>
            </a:r>
          </a:p>
          <a:p>
            <a:r>
              <a:rPr lang="ka-GE" dirty="0" smtClean="0"/>
              <a:t>მოსალოდნელი ენერგეტიკული პრობლემები და გამოწვევები</a:t>
            </a:r>
            <a:endParaRPr lang="ka-GE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0138038"/>
              </p:ext>
            </p:extLst>
          </p:nvPr>
        </p:nvGraphicFramePr>
        <p:xfrm>
          <a:off x="7877175" y="5732463"/>
          <a:ext cx="914400" cy="793750"/>
        </p:xfrm>
        <a:graphic>
          <a:graphicData uri="http://schemas.openxmlformats.org/presentationml/2006/ole">
            <p:oleObj spid="_x0000_s3087" name="Presentation" showAsIcon="1" r:id="rId3" imgW="914400" imgH="792480" progId="PowerPoint.Show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037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კვლევა,დანერგვა, ინოვაცია, განათლება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a-GE" dirty="0" smtClean="0"/>
              <a:t>ვინ უნდა იცოდეს რა თანამედროვე ტექნოლოგიებია და რომელს უნდა შევუწყოთ ხელი?</a:t>
            </a:r>
          </a:p>
          <a:p>
            <a:endParaRPr lang="ka-GE" dirty="0" smtClean="0"/>
          </a:p>
          <a:p>
            <a:r>
              <a:rPr lang="ka-GE" dirty="0" smtClean="0"/>
              <a:t>როგორი კადრები გვჭრდება დღეს და დაგვჭრდება სამომავლოდ, რომ განვითარება არ შეფერხდეს?</a:t>
            </a:r>
          </a:p>
          <a:p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294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დოკუმენტები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579296" cy="558924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ka-GE" sz="3400" dirty="0" smtClean="0"/>
              <a:t>ენერგეტიკის სექტორის მდგომარეობის და პერსპექტივების მიმოხილვა მთავრობისათვის (</a:t>
            </a:r>
            <a:r>
              <a:rPr lang="en-US" sz="3400" dirty="0" smtClean="0"/>
              <a:t>SWOT, </a:t>
            </a:r>
            <a:r>
              <a:rPr lang="ka-GE" sz="3400" dirty="0" smtClean="0"/>
              <a:t>შემუშავება-განხილვა) - </a:t>
            </a:r>
            <a:r>
              <a:rPr lang="en-US" sz="3400" dirty="0" smtClean="0"/>
              <a:t>                       </a:t>
            </a:r>
            <a:r>
              <a:rPr lang="ka-GE" sz="3400" dirty="0" smtClean="0"/>
              <a:t> 2-3თვე</a:t>
            </a:r>
          </a:p>
          <a:p>
            <a:pPr marL="514350" indent="-514350">
              <a:buAutoNum type="arabicPeriod"/>
            </a:pPr>
            <a:r>
              <a:rPr lang="ka-GE" sz="3400" dirty="0" smtClean="0"/>
              <a:t>ენერგეტიკული პოლიტიკის ძირითადი მიმართულებები  (</a:t>
            </a:r>
            <a:r>
              <a:rPr lang="en-US" sz="3400" dirty="0" smtClean="0"/>
              <a:t>MDEP</a:t>
            </a:r>
            <a:r>
              <a:rPr lang="ka-GE" sz="3400" dirty="0" smtClean="0"/>
              <a:t>)</a:t>
            </a:r>
            <a:r>
              <a:rPr lang="en-US" sz="3400" dirty="0" smtClean="0"/>
              <a:t>                                    </a:t>
            </a:r>
            <a:r>
              <a:rPr lang="ka-GE" sz="3400" dirty="0" smtClean="0"/>
              <a:t> 4-6 თვე</a:t>
            </a:r>
          </a:p>
          <a:p>
            <a:pPr marL="514350" indent="-514350">
              <a:buAutoNum type="arabicPeriod"/>
            </a:pPr>
            <a:r>
              <a:rPr lang="ka-GE" sz="3400" dirty="0"/>
              <a:t>პოლიტიკის მიმართულებები გაშლილი       4-5 თვე</a:t>
            </a:r>
          </a:p>
          <a:p>
            <a:pPr marL="514350" indent="-514350">
              <a:buAutoNum type="arabicPeriod"/>
            </a:pPr>
            <a:r>
              <a:rPr lang="ka-GE" sz="3400" dirty="0" smtClean="0"/>
              <a:t>საქართველოს ენერგეტიკული სტრატეგია </a:t>
            </a:r>
            <a:r>
              <a:rPr lang="en-US" sz="3400" dirty="0" smtClean="0"/>
              <a:t>  </a:t>
            </a:r>
            <a:r>
              <a:rPr lang="ka-GE" sz="3400" dirty="0" smtClean="0"/>
              <a:t>1-1.5წ </a:t>
            </a:r>
          </a:p>
          <a:p>
            <a:pPr marL="857250" lvl="1" indent="-457200">
              <a:buFontTx/>
              <a:buChar char="-"/>
            </a:pPr>
            <a:r>
              <a:rPr lang="ka-GE" sz="3400" dirty="0" smtClean="0"/>
              <a:t>ჰიდროპოტენციალის ათვისების სტრატეგია </a:t>
            </a:r>
          </a:p>
          <a:p>
            <a:pPr marL="400050" lvl="1" indent="0">
              <a:buNone/>
            </a:pPr>
            <a:r>
              <a:rPr lang="ka-GE" sz="3400" dirty="0"/>
              <a:t>	</a:t>
            </a:r>
            <a:r>
              <a:rPr lang="ka-GE" sz="3400" dirty="0" smtClean="0"/>
              <a:t>						        </a:t>
            </a:r>
            <a:r>
              <a:rPr lang="ka-GE" sz="3400" dirty="0"/>
              <a:t>3</a:t>
            </a:r>
            <a:r>
              <a:rPr lang="en-US" sz="3400" dirty="0" smtClean="0"/>
              <a:t>-</a:t>
            </a:r>
            <a:r>
              <a:rPr lang="ka-GE" sz="3400" dirty="0"/>
              <a:t>8</a:t>
            </a:r>
            <a:r>
              <a:rPr lang="en-US" sz="3400" dirty="0" smtClean="0"/>
              <a:t> </a:t>
            </a:r>
            <a:r>
              <a:rPr lang="ka-GE" sz="3400" dirty="0" smtClean="0"/>
              <a:t>თვე</a:t>
            </a:r>
          </a:p>
          <a:p>
            <a:pPr marL="400050" lvl="1" indent="0">
              <a:buNone/>
            </a:pPr>
            <a:r>
              <a:rPr lang="ka-GE" sz="3400" dirty="0" smtClean="0"/>
              <a:t>- წიაღისეული ენერგორესურსების ათვისების სტრატეგია                                                            3-7 თვე</a:t>
            </a:r>
          </a:p>
          <a:p>
            <a:pPr marL="400050" lvl="1" indent="0">
              <a:buNone/>
            </a:pPr>
            <a:r>
              <a:rPr lang="ka-GE" sz="3400" dirty="0" smtClean="0"/>
              <a:t>- ენერგოეფექტურობის და განახლებადი ენერგიის სტრატეგია			                              6-9 თვე</a:t>
            </a:r>
          </a:p>
          <a:p>
            <a:pPr marL="400050" lvl="1" indent="0">
              <a:buNone/>
            </a:pPr>
            <a:r>
              <a:rPr lang="ka-GE" sz="3400" dirty="0" smtClean="0"/>
              <a:t>- სექტორის რეფორმის და განვითარების სტრატეგია  </a:t>
            </a:r>
          </a:p>
          <a:p>
            <a:pPr marL="0" indent="0">
              <a:buNone/>
            </a:pPr>
            <a:r>
              <a:rPr lang="ka-GE" sz="3400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646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34" y="1127124"/>
            <a:ext cx="1204912" cy="209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443" y="4793916"/>
            <a:ext cx="1074717" cy="202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31925"/>
            <a:ext cx="1242642" cy="2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734" y="2651125"/>
            <a:ext cx="1134908" cy="214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91" y="3306346"/>
            <a:ext cx="1143000" cy="216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40"/>
            <a:ext cx="8229600" cy="919161"/>
          </a:xfrm>
        </p:spPr>
        <p:txBody>
          <a:bodyPr>
            <a:noAutofit/>
          </a:bodyPr>
          <a:lstStyle/>
          <a:p>
            <a:r>
              <a:rPr lang="ka-GE" sz="3200" b="1" dirty="0" smtClean="0"/>
              <a:t>განხილული ენერგეტიკის პოლიტიკები და სტრატეგიები </a:t>
            </a:r>
            <a:r>
              <a:rPr lang="ka-GE" sz="2800" dirty="0" smtClean="0"/>
              <a:t>(35 დოკუმენტი)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9836"/>
            <a:ext cx="5562600" cy="5576888"/>
          </a:xfrm>
        </p:spPr>
        <p:txBody>
          <a:bodyPr>
            <a:normAutofit fontScale="70000" lnSpcReduction="20000"/>
          </a:bodyPr>
          <a:lstStyle/>
          <a:p>
            <a:pPr>
              <a:buFont typeface="+mj-lt"/>
              <a:buAutoNum type="arabicPeriod"/>
            </a:pPr>
            <a:r>
              <a:rPr lang="ka-GE" sz="1800" b="1" dirty="0" smtClean="0"/>
              <a:t>აშშ</a:t>
            </a:r>
            <a:r>
              <a:rPr lang="ka-GE" sz="1800" dirty="0" smtClean="0"/>
              <a:t> - </a:t>
            </a:r>
            <a:r>
              <a:rPr lang="en-US" sz="1800" dirty="0"/>
              <a:t>BLUEPRINT FOR A SECURE ENERGY </a:t>
            </a:r>
            <a:r>
              <a:rPr lang="en-US" sz="1800" dirty="0" smtClean="0"/>
              <a:t>FUTURE</a:t>
            </a:r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ევროკავშირი</a:t>
            </a:r>
            <a:r>
              <a:rPr lang="ka-GE" sz="1800" dirty="0" smtClean="0"/>
              <a:t> </a:t>
            </a:r>
            <a:r>
              <a:rPr lang="ka-GE" sz="1800" dirty="0"/>
              <a:t>- </a:t>
            </a:r>
            <a:r>
              <a:rPr lang="en-US" sz="1800" dirty="0"/>
              <a:t>A strategy for competitive, sustainable</a:t>
            </a:r>
            <a:r>
              <a:rPr lang="ka-GE" sz="1800" dirty="0"/>
              <a:t> </a:t>
            </a:r>
            <a:r>
              <a:rPr lang="en-US" sz="1800" dirty="0"/>
              <a:t>and secure energy</a:t>
            </a:r>
            <a:endParaRPr lang="ka-GE" sz="1800" dirty="0"/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გერმანია</a:t>
            </a:r>
            <a:r>
              <a:rPr lang="ka-GE" sz="1800" dirty="0" smtClean="0"/>
              <a:t> - </a:t>
            </a:r>
            <a:r>
              <a:rPr lang="en-US" sz="1800" dirty="0"/>
              <a:t>Germany’s new energy policy</a:t>
            </a:r>
            <a:endParaRPr lang="ka-GE" sz="1800" dirty="0" smtClean="0"/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დიდი ბრიტანეთი </a:t>
            </a:r>
            <a:r>
              <a:rPr lang="ka-GE" sz="1800" dirty="0" smtClean="0"/>
              <a:t>- </a:t>
            </a:r>
            <a:r>
              <a:rPr lang="en-US" sz="1800" dirty="0"/>
              <a:t>Energy Security Strategy</a:t>
            </a:r>
            <a:endParaRPr lang="ka-GE" sz="1800" dirty="0" smtClean="0"/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ავსტრია</a:t>
            </a:r>
            <a:r>
              <a:rPr lang="ka-GE" sz="1800" dirty="0" smtClean="0"/>
              <a:t> - </a:t>
            </a:r>
            <a:r>
              <a:rPr lang="en-US" sz="1800" dirty="0"/>
              <a:t>Energy Strategy </a:t>
            </a:r>
            <a:r>
              <a:rPr lang="en-US" sz="1800" dirty="0" smtClean="0"/>
              <a:t>Austria</a:t>
            </a:r>
            <a:endParaRPr lang="ka-GE" sz="1800" dirty="0" smtClean="0"/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თურქეთი</a:t>
            </a:r>
            <a:r>
              <a:rPr lang="en-US" sz="1800" dirty="0" smtClean="0"/>
              <a:t> </a:t>
            </a:r>
            <a:r>
              <a:rPr lang="en-US" sz="1800" dirty="0"/>
              <a:t>- THE REPUBLIC OF </a:t>
            </a:r>
            <a:r>
              <a:rPr lang="en-US" sz="1800" dirty="0" smtClean="0"/>
              <a:t>TURKEY MINISTRY </a:t>
            </a:r>
            <a:r>
              <a:rPr lang="en-US" sz="1800" dirty="0"/>
              <a:t>OF ENERGY AND NATURAL </a:t>
            </a:r>
            <a:r>
              <a:rPr lang="en-US" sz="1800" dirty="0" smtClean="0"/>
              <a:t>RESOURCES STRATEGIC PLAN (</a:t>
            </a:r>
            <a:r>
              <a:rPr lang="en-US" sz="1800" dirty="0"/>
              <a:t>2010-2014) / ELECTRICITY ENERGY MARKET AND SUPPLY </a:t>
            </a:r>
            <a:r>
              <a:rPr lang="en-US" sz="1800" dirty="0" smtClean="0"/>
              <a:t>SECURITY STRATEGY </a:t>
            </a:r>
            <a:r>
              <a:rPr lang="en-US" sz="1800" dirty="0"/>
              <a:t>PAPER</a:t>
            </a:r>
            <a:endParaRPr lang="ka-GE" sz="1800" dirty="0" smtClean="0"/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რუსეთი</a:t>
            </a:r>
            <a:r>
              <a:rPr lang="en-US" sz="1800" dirty="0" smtClean="0"/>
              <a:t> - </a:t>
            </a:r>
            <a:r>
              <a:rPr lang="ru-RU" sz="1800" dirty="0"/>
              <a:t>ЭНЕРГЕТИЧЕСКАЯ СТРАТЕГИЯ </a:t>
            </a:r>
            <a:r>
              <a:rPr lang="ru-RU" sz="1800" dirty="0" smtClean="0"/>
              <a:t>РОССИИ</a:t>
            </a:r>
            <a:r>
              <a:rPr lang="en-US" sz="1800" dirty="0" smtClean="0"/>
              <a:t> (2030)</a:t>
            </a:r>
            <a:endParaRPr lang="ka-GE" sz="1800" dirty="0" smtClean="0"/>
          </a:p>
          <a:p>
            <a:pPr>
              <a:buFont typeface="+mj-lt"/>
              <a:buAutoNum type="arabicPeriod"/>
            </a:pPr>
            <a:r>
              <a:rPr lang="ka-GE" sz="1800" b="1" dirty="0" smtClean="0"/>
              <a:t>უკრაინა</a:t>
            </a:r>
            <a:r>
              <a:rPr lang="en-US" sz="1800" dirty="0" smtClean="0"/>
              <a:t> - </a:t>
            </a:r>
            <a:r>
              <a:rPr lang="ru-RU" sz="1800" dirty="0"/>
              <a:t>Оновлення Енергетичної стратегії </a:t>
            </a:r>
            <a:r>
              <a:rPr lang="ru-RU" sz="1800" dirty="0" smtClean="0"/>
              <a:t>України</a:t>
            </a:r>
            <a:r>
              <a:rPr lang="en-US" sz="1800" dirty="0" smtClean="0"/>
              <a:t> </a:t>
            </a:r>
            <a:r>
              <a:rPr lang="ru-RU" sz="1800" dirty="0" smtClean="0"/>
              <a:t>на </a:t>
            </a:r>
            <a:r>
              <a:rPr lang="ru-RU" sz="1800" dirty="0"/>
              <a:t>період до 2030 р</a:t>
            </a:r>
            <a:r>
              <a:rPr lang="ru-RU" sz="1800" dirty="0" smtClean="0"/>
              <a:t>.</a:t>
            </a:r>
            <a:endParaRPr lang="ka-GE" sz="1800" dirty="0" smtClean="0"/>
          </a:p>
          <a:p>
            <a:pPr>
              <a:buAutoNum type="arabicPeriod" startAt="10"/>
            </a:pPr>
            <a:r>
              <a:rPr lang="ka-GE" sz="1800" b="1" dirty="0" smtClean="0"/>
              <a:t>ბელორუსი</a:t>
            </a:r>
            <a:r>
              <a:rPr lang="en-US" sz="1800" dirty="0" smtClean="0"/>
              <a:t> - </a:t>
            </a:r>
            <a:r>
              <a:rPr lang="ru-RU" sz="1800" dirty="0"/>
              <a:t>Об утверждении стратегии развития энергетического потенциала Республики </a:t>
            </a:r>
            <a:r>
              <a:rPr lang="ru-RU" sz="1800" dirty="0" smtClean="0"/>
              <a:t>Беларусь</a:t>
            </a:r>
            <a:r>
              <a:rPr lang="ka-GE" sz="1800" b="1" dirty="0"/>
              <a:t>აზერბაიჯანი</a:t>
            </a:r>
            <a:r>
              <a:rPr lang="en-US" sz="1800" dirty="0"/>
              <a:t> - Energy Policy / STATE PROGRAM FOR DEVELOPMENT OF FUEL AND ENERGY SECTOR IN AZERBAIJAN (2005-2015)</a:t>
            </a:r>
          </a:p>
          <a:p>
            <a:pPr>
              <a:buAutoNum type="arabicPeriod" startAt="10"/>
            </a:pPr>
            <a:r>
              <a:rPr lang="ka-GE" sz="1800" b="1" dirty="0"/>
              <a:t>სომხეთი</a:t>
            </a:r>
            <a:r>
              <a:rPr lang="ka-GE" sz="1800" dirty="0"/>
              <a:t> - </a:t>
            </a:r>
            <a:r>
              <a:rPr lang="en-US" sz="1800" dirty="0"/>
              <a:t>Energy Sector Development Strategies in the Context of Economic Development in Armenia</a:t>
            </a:r>
            <a:endParaRPr lang="ka-GE" sz="1800" dirty="0"/>
          </a:p>
          <a:p>
            <a:pPr>
              <a:buFont typeface="Arial" pitchFamily="34" charset="0"/>
              <a:buAutoNum type="arabicPeriod" startAt="10"/>
            </a:pPr>
            <a:r>
              <a:rPr lang="ka-GE" sz="1800" b="1" dirty="0"/>
              <a:t>ხორვატია</a:t>
            </a:r>
            <a:r>
              <a:rPr lang="en-US" sz="1800" dirty="0"/>
              <a:t> - ENERGY STRATEGY OF THE REPUBLIC OF CROATIA</a:t>
            </a:r>
          </a:p>
          <a:p>
            <a:pPr>
              <a:buAutoNum type="arabicPeriod" startAt="10"/>
            </a:pPr>
            <a:r>
              <a:rPr lang="ka-GE" sz="1800" b="1" dirty="0"/>
              <a:t>მაკედონია</a:t>
            </a:r>
            <a:r>
              <a:rPr lang="en-US" sz="1800" dirty="0"/>
              <a:t> - STRATEGY FOR ENERGY DEVELOPMENT IN THE REPUBLIC OF MACEDONIA UNTIL 2030</a:t>
            </a:r>
          </a:p>
          <a:p>
            <a:pPr>
              <a:buAutoNum type="arabicPeriod" startAt="10"/>
            </a:pPr>
            <a:r>
              <a:rPr lang="ka-GE" sz="1800" b="1" dirty="0"/>
              <a:t>სერბეთი</a:t>
            </a:r>
            <a:r>
              <a:rPr lang="en-US" sz="1800" dirty="0"/>
              <a:t> - ENERGY SECTOR DEVELOPMENT STRATEGY OF THE REPUBLIC OF SERBIA BY 2015</a:t>
            </a:r>
          </a:p>
          <a:p>
            <a:pPr>
              <a:buAutoNum type="arabicPeriod" startAt="10"/>
            </a:pPr>
            <a:r>
              <a:rPr lang="ka-GE" sz="1800" b="1" dirty="0"/>
              <a:t>კანადა</a:t>
            </a:r>
            <a:r>
              <a:rPr lang="ka-GE" sz="1800" dirty="0"/>
              <a:t> - </a:t>
            </a:r>
            <a:r>
              <a:rPr lang="en-US" sz="1800" dirty="0"/>
              <a:t>A Canadian Energy Strategy Framework</a:t>
            </a:r>
          </a:p>
          <a:p>
            <a:pPr>
              <a:buAutoNum type="arabicPeriod" startAt="10"/>
            </a:pPr>
            <a:r>
              <a:rPr lang="ka-GE" sz="1800" b="1" dirty="0"/>
              <a:t>დანია</a:t>
            </a:r>
            <a:r>
              <a:rPr lang="ka-GE" sz="1800" dirty="0"/>
              <a:t> - </a:t>
            </a:r>
            <a:r>
              <a:rPr lang="en-US" sz="1800" dirty="0"/>
              <a:t>energy policy</a:t>
            </a:r>
            <a:r>
              <a:rPr lang="ka-GE" sz="1800" dirty="0"/>
              <a:t> </a:t>
            </a:r>
            <a:r>
              <a:rPr lang="en-US" sz="1800" dirty="0"/>
              <a:t>up to 2050</a:t>
            </a:r>
            <a:r>
              <a:rPr lang="ka-GE" sz="1800" dirty="0"/>
              <a:t> „</a:t>
            </a:r>
            <a:r>
              <a:rPr lang="en-US" sz="1800" dirty="0"/>
              <a:t>OUR</a:t>
            </a:r>
            <a:r>
              <a:rPr lang="ka-GE" sz="1800" dirty="0"/>
              <a:t> </a:t>
            </a:r>
            <a:r>
              <a:rPr lang="en-US" sz="1800" dirty="0"/>
              <a:t>FUTURE ENERGY</a:t>
            </a:r>
            <a:r>
              <a:rPr lang="ka-GE" sz="1800" dirty="0"/>
              <a:t>“</a:t>
            </a:r>
            <a:endParaRPr lang="en-US" sz="1800" dirty="0"/>
          </a:p>
          <a:p>
            <a:pPr>
              <a:buAutoNum type="arabicPeriod" startAt="10"/>
            </a:pPr>
            <a:r>
              <a:rPr lang="ka-GE" sz="1800" b="1" dirty="0"/>
              <a:t>ნორვეგია</a:t>
            </a:r>
            <a:r>
              <a:rPr lang="ka-GE" sz="1800" dirty="0"/>
              <a:t> - </a:t>
            </a:r>
            <a:r>
              <a:rPr lang="en-US" sz="1800" dirty="0"/>
              <a:t>Energy Policy / A collective R&amp;D strategy</a:t>
            </a:r>
            <a:r>
              <a:rPr lang="ka-GE" sz="1800" dirty="0"/>
              <a:t> </a:t>
            </a:r>
            <a:r>
              <a:rPr lang="en-US" sz="1800" dirty="0"/>
              <a:t>for the energy sector</a:t>
            </a:r>
          </a:p>
          <a:p>
            <a:pPr>
              <a:buAutoNum type="arabicPeriod" startAt="10"/>
            </a:pPr>
            <a:r>
              <a:rPr lang="ka-GE" sz="1800" b="1" dirty="0"/>
              <a:t>ჩინეთი</a:t>
            </a:r>
            <a:r>
              <a:rPr lang="en-US" sz="1800" dirty="0"/>
              <a:t> - China National Energy Strategy and Policy 2020  (RES)</a:t>
            </a:r>
          </a:p>
          <a:p>
            <a:pPr>
              <a:buAutoNum type="arabicPeriod" startAt="10"/>
            </a:pPr>
            <a:r>
              <a:rPr lang="ka-GE" sz="1800" b="1" dirty="0"/>
              <a:t>უნგრეთი</a:t>
            </a:r>
            <a:r>
              <a:rPr lang="ka-GE" sz="1800" dirty="0"/>
              <a:t> - </a:t>
            </a:r>
            <a:r>
              <a:rPr lang="en-US" sz="1800" dirty="0"/>
              <a:t>National energy Strategy 2030 </a:t>
            </a:r>
          </a:p>
          <a:p>
            <a:pPr marL="0" indent="0">
              <a:buNone/>
            </a:pPr>
            <a:endParaRPr lang="ka-GE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166087"/>
            <a:ext cx="1061655" cy="18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1701800"/>
            <a:ext cx="92030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56" y="3225801"/>
            <a:ext cx="919545" cy="17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72693"/>
            <a:ext cx="838200" cy="15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359400"/>
            <a:ext cx="95531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7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ენერგეტიკული სტრატეგია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a-GE" u="sng" dirty="0"/>
              <a:t>მთავრობის</a:t>
            </a:r>
            <a:r>
              <a:rPr lang="ka-GE" dirty="0"/>
              <a:t> სამოქმედო დოკუმენტი </a:t>
            </a:r>
            <a:r>
              <a:rPr lang="en-US" dirty="0" smtClean="0"/>
              <a:t>-</a:t>
            </a:r>
            <a:r>
              <a:rPr lang="ka-GE" dirty="0" smtClean="0"/>
              <a:t>ხელს აწერს მთავრობის პირველი პირი</a:t>
            </a:r>
            <a:endParaRPr lang="ka-GE" dirty="0"/>
          </a:p>
          <a:p>
            <a:r>
              <a:rPr lang="ka-GE" dirty="0" smtClean="0"/>
              <a:t>დიდი დოკუმენტები </a:t>
            </a:r>
            <a:r>
              <a:rPr lang="en-US" dirty="0" smtClean="0"/>
              <a:t>50</a:t>
            </a:r>
            <a:r>
              <a:rPr lang="ka-GE" dirty="0" smtClean="0"/>
              <a:t>-150 და მეტი გვერდი</a:t>
            </a:r>
          </a:p>
          <a:p>
            <a:r>
              <a:rPr lang="ka-GE" dirty="0" smtClean="0"/>
              <a:t>კონკრეტული ამოცანები, მოქმედებები, რესურსები და პერიოდი</a:t>
            </a:r>
          </a:p>
          <a:p>
            <a:r>
              <a:rPr lang="ka-GE" dirty="0" smtClean="0"/>
              <a:t>მრავალი სპეციალისტის, ექსპერტის და ინსტიტუტების მუშაობის შედეგი</a:t>
            </a:r>
          </a:p>
          <a:p>
            <a:r>
              <a:rPr lang="ka-GE" dirty="0" smtClean="0"/>
              <a:t>მონიტორინგი და ანგარიშგება</a:t>
            </a:r>
          </a:p>
          <a:p>
            <a:r>
              <a:rPr lang="ka-GE" b="1" dirty="0" smtClean="0"/>
              <a:t>სტრატეგია არის უწყვეტი პროცესი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84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74697022"/>
              </p:ext>
            </p:extLst>
          </p:nvPr>
        </p:nvGraphicFramePr>
        <p:xfrm>
          <a:off x="2339752" y="2420888"/>
          <a:ext cx="4192612" cy="3281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0525"/>
                <a:gridCol w="922087"/>
              </a:tblGrid>
              <a:tr h="3463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ka-GE" sz="1800" b="1" u="none" strike="noStrike" dirty="0">
                          <a:effectLst/>
                        </a:rPr>
                        <a:t>რესურსების და დროის განაწილება</a:t>
                      </a:r>
                      <a:endParaRPr lang="ka-G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1" u="none" strike="noStrike" dirty="0">
                          <a:effectLst/>
                        </a:rPr>
                        <a:t>ენერგეტიკის პოლიტიკა</a:t>
                      </a:r>
                      <a:endParaRPr lang="ka-G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effectLst/>
                        </a:rPr>
                        <a:t>2</a:t>
                      </a:r>
                      <a:r>
                        <a:rPr lang="ka-GE" sz="1800" b="1" u="none" strike="noStrike" dirty="0" smtClean="0">
                          <a:effectLst/>
                        </a:rPr>
                        <a:t>5</a:t>
                      </a:r>
                      <a:r>
                        <a:rPr lang="en-US" sz="1800" b="1" u="none" strike="noStrike" dirty="0" smtClean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1" u="none" strike="noStrike" dirty="0">
                          <a:effectLst/>
                        </a:rPr>
                        <a:t>ქვესექტორის სტრატეგიები</a:t>
                      </a:r>
                      <a:endParaRPr lang="ka-G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 smtClean="0">
                          <a:effectLst/>
                        </a:rPr>
                        <a:t>6</a:t>
                      </a:r>
                      <a:r>
                        <a:rPr lang="ka-GE" sz="1800" b="1" u="none" strike="noStrike" dirty="0" smtClean="0">
                          <a:effectLst/>
                        </a:rPr>
                        <a:t>0</a:t>
                      </a:r>
                      <a:r>
                        <a:rPr lang="en-US" sz="1800" b="1" u="none" strike="noStrike" dirty="0" smtClean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ელექტრობა და ჰიდროენერგია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25%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წიაღისეული სათბობი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ენერგოეფექტურობა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u="none" strike="noStrike" dirty="0">
                          <a:effectLst/>
                        </a:rPr>
                        <a:t>რეფორმა და განვითარება</a:t>
                      </a:r>
                      <a:endParaRPr lang="ka-G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15%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66907">
                <a:tc>
                  <a:txBody>
                    <a:bodyPr/>
                    <a:lstStyle/>
                    <a:p>
                      <a:pPr algn="l" fontAlgn="b"/>
                      <a:r>
                        <a:rPr lang="ka-GE" sz="1800" b="1" u="none" strike="noStrike" dirty="0">
                          <a:effectLst/>
                        </a:rPr>
                        <a:t>ენერგეტიკული სტრატეგია</a:t>
                      </a:r>
                      <a:endParaRPr lang="ka-G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15%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0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"/>
            <a:ext cx="8229600" cy="685482"/>
          </a:xfrm>
        </p:spPr>
        <p:txBody>
          <a:bodyPr>
            <a:noAutofit/>
          </a:bodyPr>
          <a:lstStyle/>
          <a:p>
            <a:r>
              <a:rPr lang="ka-GE" sz="2400" dirty="0" smtClean="0"/>
              <a:t>სამუშაოს ორგანიზაცია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800100" y="685800"/>
            <a:ext cx="14478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86026" y="1417320"/>
            <a:ext cx="1447800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მმართველი საბჭო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409951" y="5340926"/>
            <a:ext cx="1295399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EE &amp; 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24050" y="5340926"/>
            <a:ext cx="1371600" cy="822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წიაღისეული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13240" y="5340926"/>
            <a:ext cx="13833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ელექტროობა და ჰიდრო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810126" y="5340926"/>
            <a:ext cx="1371600" cy="82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რეფორმა და განვითარება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13240" y="3714750"/>
            <a:ext cx="5768486" cy="54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დაგეგმვის</a:t>
            </a:r>
            <a:r>
              <a:rPr lang="en-US" dirty="0" smtClean="0">
                <a:solidFill>
                  <a:schemeClr val="tx1"/>
                </a:solidFill>
              </a:rPr>
              <a:t> (MARKAL)</a:t>
            </a:r>
            <a:r>
              <a:rPr lang="ka-GE" dirty="0" smtClean="0">
                <a:solidFill>
                  <a:schemeClr val="tx1"/>
                </a:solidFill>
              </a:rPr>
              <a:t> და ინტეგრაციის ჯგუფი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ine Callout 2 (Accent Bar) 13"/>
          <p:cNvSpPr/>
          <p:nvPr/>
        </p:nvSpPr>
        <p:spPr>
          <a:xfrm>
            <a:off x="6934200" y="868680"/>
            <a:ext cx="1905001" cy="18288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159"/>
              <a:gd name="adj6" fmla="val -157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b="1" dirty="0" smtClean="0">
                <a:solidFill>
                  <a:schemeClr val="tx1"/>
                </a:solidFill>
              </a:rPr>
              <a:t>ენერგეტიკის მინისტრი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ენერგეტიკის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ეკონომიკის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გარემოს დაცვის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ფინანსთა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რეგიონალური განვითარების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ევროინტეგრაციის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საგარეო საქმეთა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მინისტრის მოადგილეები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საქსტატი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(Accent Bar) 14"/>
          <p:cNvSpPr/>
          <p:nvPr/>
        </p:nvSpPr>
        <p:spPr>
          <a:xfrm>
            <a:off x="6934200" y="4892040"/>
            <a:ext cx="1905001" cy="128016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304"/>
              <a:gd name="adj6" fmla="val -397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დარგობრივი </a:t>
            </a:r>
            <a:r>
              <a:rPr lang="ka-GE" sz="1000" dirty="0">
                <a:solidFill>
                  <a:schemeClr val="tx1"/>
                </a:solidFill>
              </a:rPr>
              <a:t>ექსპერტები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სამინისტროს დეპარტამენტი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სექტორის </a:t>
            </a:r>
            <a:r>
              <a:rPr lang="ka-GE" sz="1000" dirty="0">
                <a:solidFill>
                  <a:schemeClr val="tx1"/>
                </a:solidFill>
              </a:rPr>
              <a:t>სპეციალისტები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უცხოელი ექსპერტები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სხვა სამინისტ. წარმომადგ.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ენერგეტიკის სამინისტროს </a:t>
            </a:r>
            <a:r>
              <a:rPr lang="ka-GE" sz="1000" dirty="0" smtClean="0">
                <a:solidFill>
                  <a:schemeClr val="tx1"/>
                </a:solidFill>
              </a:rPr>
              <a:t>ახალგაზრდა სპეციალისტები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Line Callout 2 (Accent Bar) 15"/>
          <p:cNvSpPr/>
          <p:nvPr/>
        </p:nvSpPr>
        <p:spPr>
          <a:xfrm>
            <a:off x="6915148" y="3291840"/>
            <a:ext cx="1905002" cy="10058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018"/>
              <a:gd name="adj6" fmla="val -39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dirty="0">
                <a:solidFill>
                  <a:schemeClr val="tx1"/>
                </a:solidFill>
              </a:rPr>
              <a:t>დაგეგმვის </a:t>
            </a:r>
            <a:r>
              <a:rPr lang="ka-GE" sz="1000" dirty="0" smtClean="0">
                <a:solidFill>
                  <a:schemeClr val="tx1"/>
                </a:solidFill>
              </a:rPr>
              <a:t>და ინტეგრაციის ჯგუფი</a:t>
            </a:r>
            <a:endParaRPr lang="ka-GE" sz="1000" dirty="0">
              <a:solidFill>
                <a:schemeClr val="tx1"/>
              </a:solidFill>
            </a:endParaRP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სამუშაო ჯგუფის კოორდინატორები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1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5536" y="6005"/>
            <a:ext cx="8229600" cy="1143000"/>
          </a:xfrm>
        </p:spPr>
        <p:txBody>
          <a:bodyPr/>
          <a:lstStyle/>
          <a:p>
            <a:r>
              <a:rPr lang="ka-GE" dirty="0" smtClean="0"/>
              <a:t>სტრატეგიის საკითხები</a:t>
            </a:r>
            <a:endParaRPr lang="en-US" dirty="0"/>
          </a:p>
        </p:txBody>
      </p:sp>
      <p:pic>
        <p:nvPicPr>
          <p:cNvPr id="8194" name="Picture 2" descr="https://encrypted-tbn1.gstatic.com/images?q=tbn:ANd9GcTob0VzmOtpZ8aaKIfkcO-o24-JQBqDASQi2e14c4rpkW4ssC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2339752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195736" y="980728"/>
            <a:ext cx="6948264" cy="5877272"/>
          </a:xfrm>
        </p:spPr>
        <p:txBody>
          <a:bodyPr>
            <a:normAutofit fontScale="70000" lnSpcReduction="20000"/>
          </a:bodyPr>
          <a:lstStyle/>
          <a:p>
            <a:r>
              <a:rPr lang="ka-GE" dirty="0" smtClean="0"/>
              <a:t>ქვეყნის პოლიტიკური და ეკონომიკური განვითარების კურსი, უსაფრთხოება, რეგიონული განვითარება, ა.შ.</a:t>
            </a:r>
          </a:p>
          <a:p>
            <a:r>
              <a:rPr lang="ka-GE" dirty="0" smtClean="0"/>
              <a:t>ელექტროენერგეტიკა</a:t>
            </a:r>
          </a:p>
          <a:p>
            <a:pPr lvl="1"/>
            <a:r>
              <a:rPr lang="ka-GE" dirty="0" smtClean="0"/>
              <a:t>ჰიდროენერგეტიკა</a:t>
            </a:r>
          </a:p>
          <a:p>
            <a:pPr lvl="1"/>
            <a:r>
              <a:rPr lang="ka-GE" dirty="0" smtClean="0"/>
              <a:t>თბოსადგურები</a:t>
            </a:r>
          </a:p>
          <a:p>
            <a:pPr lvl="1"/>
            <a:r>
              <a:rPr lang="ka-GE" dirty="0" smtClean="0"/>
              <a:t>გადამცემი სისტემა</a:t>
            </a:r>
          </a:p>
          <a:p>
            <a:pPr lvl="1"/>
            <a:r>
              <a:rPr lang="ka-GE" dirty="0" smtClean="0"/>
              <a:t>განაწილება და მოხმარება</a:t>
            </a:r>
          </a:p>
          <a:p>
            <a:pPr lvl="1"/>
            <a:r>
              <a:rPr lang="ka-GE" dirty="0" smtClean="0"/>
              <a:t>ბაზარი, ტარიფები რეგულირება</a:t>
            </a:r>
          </a:p>
          <a:p>
            <a:pPr marL="514350" indent="-457200"/>
            <a:r>
              <a:rPr lang="ka-GE" dirty="0" smtClean="0"/>
              <a:t>წიაღისეული სათბობი</a:t>
            </a:r>
          </a:p>
          <a:p>
            <a:pPr marL="914400" lvl="1" indent="-457200"/>
            <a:r>
              <a:rPr lang="ka-GE" dirty="0" smtClean="0"/>
              <a:t>ძებნა-ძიება, მოპოვება, გადამუშავება, გასაღება</a:t>
            </a:r>
          </a:p>
          <a:p>
            <a:pPr marL="914400" lvl="1" indent="-457200"/>
            <a:r>
              <a:rPr lang="ka-GE" dirty="0" smtClean="0"/>
              <a:t>არატრადიციული წყაროები</a:t>
            </a:r>
          </a:p>
          <a:p>
            <a:pPr marL="914400" lvl="1" indent="-457200"/>
            <a:r>
              <a:rPr lang="ka-GE" dirty="0" smtClean="0"/>
              <a:t>გეოპოლიტიკა და ტრანზიტი</a:t>
            </a:r>
          </a:p>
          <a:p>
            <a:pPr marL="514350" indent="-457200"/>
            <a:r>
              <a:rPr lang="ka-GE" dirty="0" smtClean="0"/>
              <a:t>ენერგიის დაზოგვა და ეფექტურად გამოყენება</a:t>
            </a:r>
          </a:p>
          <a:p>
            <a:pPr marL="514350" indent="-457200"/>
            <a:r>
              <a:rPr lang="ka-GE" dirty="0" smtClean="0"/>
              <a:t>განახლებადი წყაროები</a:t>
            </a:r>
          </a:p>
          <a:p>
            <a:pPr marL="514350" indent="-457200"/>
            <a:r>
              <a:rPr lang="ka-GE" dirty="0"/>
              <a:t>რეფორმირება </a:t>
            </a:r>
            <a:endParaRPr lang="ka-GE" dirty="0" smtClean="0"/>
          </a:p>
          <a:p>
            <a:pPr marL="514350" indent="-457200"/>
            <a:r>
              <a:rPr lang="ka-GE" dirty="0" smtClean="0"/>
              <a:t>ინოვაცია, კვლევა, განათლება </a:t>
            </a:r>
          </a:p>
          <a:p>
            <a:pPr marL="514350" indent="-457200"/>
            <a:r>
              <a:rPr lang="ka-GE" dirty="0" smtClean="0"/>
              <a:t>რეგიონული ენერგეტიკული ურთიერთობები</a:t>
            </a:r>
          </a:p>
          <a:p>
            <a:pPr marL="514350" indent="-457200"/>
            <a:r>
              <a:rPr lang="ka-GE" dirty="0" smtClean="0"/>
              <a:t>და ა.შ. და ა.შ.</a:t>
            </a:r>
          </a:p>
        </p:txBody>
      </p:sp>
    </p:spTree>
    <p:extLst>
      <p:ext uri="{BB962C8B-B14F-4D97-AF65-F5344CB8AC3E}">
        <p14:creationId xmlns="" xmlns:p14="http://schemas.microsoft.com/office/powerpoint/2010/main" val="3545814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ka-GE" dirty="0" smtClean="0"/>
              <a:t>სამუშაო პროცესი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6708"/>
            <a:ext cx="8496944" cy="593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003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ka-GE" dirty="0" smtClean="0"/>
              <a:t>განხორციელების პირობები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501208"/>
          </a:xfrm>
        </p:spPr>
        <p:txBody>
          <a:bodyPr>
            <a:normAutofit fontScale="70000" lnSpcReduction="20000"/>
          </a:bodyPr>
          <a:lstStyle/>
          <a:p>
            <a:r>
              <a:rPr lang="ka-GE" b="1" dirty="0" smtClean="0"/>
              <a:t>ეტაპობრივი  განხორციელება- </a:t>
            </a:r>
            <a:r>
              <a:rPr lang="ka-GE" dirty="0" smtClean="0"/>
              <a:t> დაწყება პრიორიტეტული პრობლემებით,</a:t>
            </a:r>
          </a:p>
          <a:p>
            <a:r>
              <a:rPr lang="ka-GE" b="1" dirty="0" smtClean="0"/>
              <a:t>პრაქტიკულ შედეგზე ორიენტაცია </a:t>
            </a:r>
            <a:r>
              <a:rPr lang="ka-GE" dirty="0"/>
              <a:t>- </a:t>
            </a:r>
            <a:r>
              <a:rPr lang="ka-GE" dirty="0" smtClean="0"/>
              <a:t>კონკრეტული დოკუმენტები, პრიორიტეტული საკითხები - </a:t>
            </a:r>
            <a:r>
              <a:rPr lang="ka-GE" sz="2900" dirty="0" smtClean="0"/>
              <a:t>მაგალითად ჰიდროენერგეტიკა და სხვ.</a:t>
            </a:r>
            <a:endParaRPr lang="en-US" dirty="0" smtClean="0"/>
          </a:p>
          <a:p>
            <a:r>
              <a:rPr lang="ka-GE" b="1" dirty="0" smtClean="0"/>
              <a:t>თანამონაწილეობრივი პროცესი</a:t>
            </a:r>
            <a:r>
              <a:rPr lang="ka-GE" dirty="0" smtClean="0"/>
              <a:t> - სხვა სამინისტროების და უწყებების ჩართვა</a:t>
            </a:r>
          </a:p>
          <a:p>
            <a:r>
              <a:rPr lang="ka-GE" b="1" dirty="0"/>
              <a:t>სამინისტროს განვითარება  - </a:t>
            </a:r>
            <a:r>
              <a:rPr lang="ka-GE" dirty="0"/>
              <a:t>კადრების გაზრდა და ინსტიტუციური შესაძლებლობების ზრდა,</a:t>
            </a:r>
          </a:p>
          <a:p>
            <a:r>
              <a:rPr lang="ka-GE" b="1" dirty="0" smtClean="0"/>
              <a:t>ადგილობრივი სპეციალისტების ოპტიმალური გამოყენება</a:t>
            </a:r>
          </a:p>
          <a:p>
            <a:r>
              <a:rPr lang="ka-GE" b="1" dirty="0" smtClean="0"/>
              <a:t>უცხოელი ექსპერტების </a:t>
            </a:r>
            <a:r>
              <a:rPr lang="ka-GE" dirty="0" smtClean="0"/>
              <a:t>ინტენსიური </a:t>
            </a:r>
            <a:r>
              <a:rPr lang="ka-GE" u="sng" dirty="0" smtClean="0"/>
              <a:t>მიზნობრივი</a:t>
            </a:r>
            <a:r>
              <a:rPr lang="ka-GE" dirty="0" smtClean="0"/>
              <a:t> ჩართვა,</a:t>
            </a:r>
          </a:p>
          <a:p>
            <a:r>
              <a:rPr lang="ka-GE" b="1" dirty="0" smtClean="0"/>
              <a:t>ერთიანი </a:t>
            </a:r>
            <a:r>
              <a:rPr lang="ka-GE" b="1" dirty="0"/>
              <a:t>პროგრამული ხედვა</a:t>
            </a:r>
            <a:r>
              <a:rPr lang="ka-GE" dirty="0"/>
              <a:t> და არა იზოლირებული დონორული პროექტები.</a:t>
            </a:r>
            <a:r>
              <a:rPr lang="ka-GE" b="1" dirty="0"/>
              <a:t> </a:t>
            </a:r>
          </a:p>
          <a:p>
            <a:r>
              <a:rPr lang="ka-GE" b="1" dirty="0" smtClean="0"/>
              <a:t>სამუშაოების დაგეგმვა და მეთოდური უზრუნველყოფა </a:t>
            </a:r>
            <a:r>
              <a:rPr lang="ka-GE" dirty="0"/>
              <a:t>- </a:t>
            </a:r>
            <a:r>
              <a:rPr lang="ka-GE" dirty="0" smtClean="0">
                <a:solidFill>
                  <a:srgbClr val="C00000"/>
                </a:solidFill>
              </a:rPr>
              <a:t>დოკუმენტირება, სამუშაო </a:t>
            </a:r>
            <a:r>
              <a:rPr lang="ka-GE" dirty="0">
                <a:solidFill>
                  <a:srgbClr val="C00000"/>
                </a:solidFill>
              </a:rPr>
              <a:t>დავალებები, კითხვარები, </a:t>
            </a:r>
            <a:r>
              <a:rPr lang="ka-GE" dirty="0" smtClean="0">
                <a:solidFill>
                  <a:srgbClr val="C00000"/>
                </a:solidFill>
              </a:rPr>
              <a:t>ტემპლეიტები</a:t>
            </a:r>
          </a:p>
        </p:txBody>
      </p:sp>
    </p:spTree>
    <p:extLst>
      <p:ext uri="{BB962C8B-B14F-4D97-AF65-F5344CB8AC3E}">
        <p14:creationId xmlns="" xmlns:p14="http://schemas.microsoft.com/office/powerpoint/2010/main" val="33602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171009"/>
              </p:ext>
            </p:extLst>
          </p:nvPr>
        </p:nvGraphicFramePr>
        <p:xfrm>
          <a:off x="380073" y="3429000"/>
          <a:ext cx="826099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15"/>
                <a:gridCol w="1162415"/>
                <a:gridCol w="1219025"/>
                <a:gridCol w="1132205"/>
                <a:gridCol w="1008112"/>
                <a:gridCol w="936104"/>
                <a:gridCol w="1640722"/>
              </a:tblGrid>
              <a:tr h="432048">
                <a:tc>
                  <a:txBody>
                    <a:bodyPr/>
                    <a:lstStyle/>
                    <a:p>
                      <a:r>
                        <a:rPr lang="ka-GE" dirty="0" smtClean="0"/>
                        <a:t>3-4 თვე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4-6 თვე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6-8 თვე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6-12 თვე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6-12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6-12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a-GE" dirty="0" smtClean="0"/>
                        <a:t> 12-18 თვე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32656"/>
            <a:ext cx="8915400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90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"/>
            <a:ext cx="8229600" cy="685482"/>
          </a:xfrm>
        </p:spPr>
        <p:txBody>
          <a:bodyPr>
            <a:noAutofit/>
          </a:bodyPr>
          <a:lstStyle/>
          <a:p>
            <a:r>
              <a:rPr lang="ka-GE" sz="2400" dirty="0" smtClean="0"/>
              <a:t>სამუშაოს ორგანიზაცია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800100" y="685800"/>
            <a:ext cx="14478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86026" y="1417320"/>
            <a:ext cx="1447800" cy="100584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მმართველი საბჭო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409951" y="5340926"/>
            <a:ext cx="1295399" cy="83127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EE &amp; 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24050" y="5340926"/>
            <a:ext cx="1371600" cy="822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წიაღისეული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13240" y="5340926"/>
            <a:ext cx="1383320" cy="822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ელექტროენერგეტიკა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810126" y="5340926"/>
            <a:ext cx="1371600" cy="822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რეფორმა და განვითარება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13240" y="3714750"/>
            <a:ext cx="5768486" cy="54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>
                <a:solidFill>
                  <a:schemeClr val="tx1"/>
                </a:solidFill>
              </a:rPr>
              <a:t>დაგეგმვის</a:t>
            </a:r>
            <a:r>
              <a:rPr lang="en-US" dirty="0" smtClean="0">
                <a:solidFill>
                  <a:schemeClr val="tx1"/>
                </a:solidFill>
              </a:rPr>
              <a:t> (MARKAL)</a:t>
            </a:r>
            <a:r>
              <a:rPr lang="ka-GE" dirty="0" smtClean="0">
                <a:solidFill>
                  <a:schemeClr val="tx1"/>
                </a:solidFill>
              </a:rPr>
              <a:t> და ინტეგრაციის ჯგუფი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Line Callout 2 (Accent Bar) 13"/>
          <p:cNvSpPr/>
          <p:nvPr/>
        </p:nvSpPr>
        <p:spPr>
          <a:xfrm>
            <a:off x="6934200" y="868680"/>
            <a:ext cx="1905001" cy="18288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159"/>
              <a:gd name="adj6" fmla="val -1575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b="1" dirty="0" smtClean="0">
                <a:solidFill>
                  <a:schemeClr val="tx1"/>
                </a:solidFill>
              </a:rPr>
              <a:t>ენერგეტიკის მინისტრი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მინისტრის მოადგილეები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ენერგეტიკის</a:t>
            </a:r>
            <a:endParaRPr lang="ka-GE" sz="1000" dirty="0">
              <a:solidFill>
                <a:schemeClr val="tx1"/>
              </a:solidFill>
            </a:endParaRP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ეკონომიკის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გარემოს დაცვის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ფინანსთა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რეგიონალური განვითარების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ევროინტეგრაციის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საგარეო საქმეთა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საქსტატი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Line Callout 2 (Accent Bar) 14"/>
          <p:cNvSpPr/>
          <p:nvPr/>
        </p:nvSpPr>
        <p:spPr>
          <a:xfrm>
            <a:off x="6934200" y="4892040"/>
            <a:ext cx="1905001" cy="128016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4304"/>
              <a:gd name="adj6" fmla="val -397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დარგობრივი ექსპერტები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სამინისტრო დეპარტ.</a:t>
            </a:r>
            <a:endParaRPr lang="ka-GE" sz="1000" dirty="0">
              <a:solidFill>
                <a:schemeClr val="tx1"/>
              </a:solidFill>
            </a:endParaRP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სექტორის სპეციალისტები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უცხოელი ექსპერტები</a:t>
            </a:r>
          </a:p>
          <a:p>
            <a:pPr algn="ctr"/>
            <a:r>
              <a:rPr lang="ka-GE" sz="1000" dirty="0">
                <a:solidFill>
                  <a:schemeClr val="tx1"/>
                </a:solidFill>
              </a:rPr>
              <a:t>სხვა სამინისტ. წარმომადგ.</a:t>
            </a: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ახალგაზრდა სამინისტროს </a:t>
            </a:r>
            <a:r>
              <a:rPr lang="ka-GE" sz="1000" dirty="0">
                <a:solidFill>
                  <a:schemeClr val="tx1"/>
                </a:solidFill>
              </a:rPr>
              <a:t>სპეციალისტები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Line Callout 2 (Accent Bar) 15"/>
          <p:cNvSpPr/>
          <p:nvPr/>
        </p:nvSpPr>
        <p:spPr>
          <a:xfrm>
            <a:off x="6915148" y="3291840"/>
            <a:ext cx="1905002" cy="100584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018"/>
              <a:gd name="adj6" fmla="val -392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000" dirty="0">
                <a:solidFill>
                  <a:schemeClr val="tx1"/>
                </a:solidFill>
              </a:rPr>
              <a:t>დაგეგმვის </a:t>
            </a:r>
            <a:r>
              <a:rPr lang="ka-GE" sz="1000" dirty="0" smtClean="0">
                <a:solidFill>
                  <a:schemeClr val="tx1"/>
                </a:solidFill>
              </a:rPr>
              <a:t>და ინტეგრაციის ჯგუფი</a:t>
            </a:r>
            <a:endParaRPr lang="ka-GE" sz="1000" dirty="0">
              <a:solidFill>
                <a:schemeClr val="tx1"/>
              </a:solidFill>
            </a:endParaRPr>
          </a:p>
          <a:p>
            <a:pPr algn="ctr"/>
            <a:r>
              <a:rPr lang="ka-GE" sz="1000" dirty="0" smtClean="0">
                <a:solidFill>
                  <a:schemeClr val="tx1"/>
                </a:solidFill>
              </a:rPr>
              <a:t>დარგობრივი ჯგუფების </a:t>
            </a:r>
            <a:r>
              <a:rPr lang="ka-GE" sz="1000" dirty="0">
                <a:solidFill>
                  <a:schemeClr val="tx1"/>
                </a:solidFill>
              </a:rPr>
              <a:t>კოორდინატორები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683568" y="4248636"/>
            <a:ext cx="303069" cy="1042417"/>
          </a:xfrm>
          <a:prstGeom prst="curvedRightArrow">
            <a:avLst>
              <a:gd name="adj1" fmla="val 25000"/>
              <a:gd name="adj2" fmla="val 5385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 rot="10800000">
            <a:off x="1424204" y="4221088"/>
            <a:ext cx="275517" cy="1042417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2043679" y="4248636"/>
            <a:ext cx="303069" cy="1042417"/>
          </a:xfrm>
          <a:prstGeom prst="curvedRightArrow">
            <a:avLst>
              <a:gd name="adj1" fmla="val 25000"/>
              <a:gd name="adj2" fmla="val 5385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rot="10800000">
            <a:off x="2784315" y="4221088"/>
            <a:ext cx="275517" cy="1042417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Right Arrow 30"/>
          <p:cNvSpPr/>
          <p:nvPr/>
        </p:nvSpPr>
        <p:spPr>
          <a:xfrm>
            <a:off x="3483839" y="4258791"/>
            <a:ext cx="303069" cy="1042417"/>
          </a:xfrm>
          <a:prstGeom prst="curvedRightArrow">
            <a:avLst>
              <a:gd name="adj1" fmla="val 25000"/>
              <a:gd name="adj2" fmla="val 5385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Curved Right Arrow 31"/>
          <p:cNvSpPr/>
          <p:nvPr/>
        </p:nvSpPr>
        <p:spPr>
          <a:xfrm rot="10800000">
            <a:off x="4224475" y="4231243"/>
            <a:ext cx="275517" cy="1042417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>
            <a:off x="4932040" y="4258791"/>
            <a:ext cx="303069" cy="1042417"/>
          </a:xfrm>
          <a:prstGeom prst="curvedRightArrow">
            <a:avLst>
              <a:gd name="adj1" fmla="val 25000"/>
              <a:gd name="adj2" fmla="val 5385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10800000">
            <a:off x="5672676" y="4231243"/>
            <a:ext cx="275517" cy="1042417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>
            <a:off x="2691751" y="2520444"/>
            <a:ext cx="303069" cy="1042417"/>
          </a:xfrm>
          <a:prstGeom prst="curvedRightArrow">
            <a:avLst>
              <a:gd name="adj1" fmla="val 25000"/>
              <a:gd name="adj2" fmla="val 53850"/>
              <a:gd name="adj3" fmla="val 250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Curved Right Arrow 35"/>
          <p:cNvSpPr/>
          <p:nvPr/>
        </p:nvSpPr>
        <p:spPr>
          <a:xfrm rot="10800000">
            <a:off x="3432387" y="2492896"/>
            <a:ext cx="275517" cy="1042417"/>
          </a:xfrm>
          <a:prstGeom prst="curved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18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a-GE" dirty="0" smtClean="0"/>
              <a:t>1. ენერგეტიკული პოლიტიკის ძირითადი მიმართულებები </a:t>
            </a:r>
            <a:r>
              <a:rPr lang="en-US" dirty="0" smtClean="0"/>
              <a:t>MDEP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ka-GE" dirty="0"/>
              <a:t>ენერგეტიკული პოლიტიკის ძირითადი განმსაზღველი </a:t>
            </a:r>
            <a:r>
              <a:rPr lang="ka-GE" dirty="0" smtClean="0"/>
              <a:t>დოკუმენტი </a:t>
            </a:r>
            <a:r>
              <a:rPr lang="ka-GE" dirty="0"/>
              <a:t>- საერთაშორისო და საშინაო გამოყენებისთვის - აჩვენებს ქვეყნის მისწრაფებებს, პრიორიტეტებს და ხედვებს ენერგეტიკის </a:t>
            </a:r>
            <a:r>
              <a:rPr lang="ka-GE" dirty="0" smtClean="0"/>
              <a:t>სექტორში; </a:t>
            </a:r>
          </a:p>
          <a:p>
            <a:pPr lvl="0"/>
            <a:r>
              <a:rPr lang="ka-GE" dirty="0" smtClean="0"/>
              <a:t>სტრატეგიის </a:t>
            </a:r>
            <a:r>
              <a:rPr lang="ka-GE" dirty="0"/>
              <a:t>ძირითადი მიმართულებების </a:t>
            </a:r>
            <a:r>
              <a:rPr lang="ka-GE" dirty="0" smtClean="0"/>
              <a:t>განსაზღვრა (პრიორიტეტები, პერიოდები სხვ.); </a:t>
            </a:r>
            <a:endParaRPr lang="en-US" dirty="0"/>
          </a:p>
          <a:p>
            <a:pPr lvl="0"/>
            <a:r>
              <a:rPr lang="ka-GE" dirty="0"/>
              <a:t>ენერგეტიკის სექტორის აღწერილობის მომზადება, მისი სუსტი და ძლიერი </a:t>
            </a:r>
            <a:r>
              <a:rPr lang="ka-GE" dirty="0" smtClean="0"/>
              <a:t>მხარეების</a:t>
            </a:r>
            <a:r>
              <a:rPr lang="ka-GE" dirty="0"/>
              <a:t>, შესაძლებლობების და საფრთხეების სრულფასოვანი </a:t>
            </a:r>
            <a:r>
              <a:rPr lang="ka-GE" dirty="0" smtClean="0"/>
              <a:t>ანალიზი </a:t>
            </a:r>
            <a:r>
              <a:rPr lang="en-US" dirty="0" smtClean="0"/>
              <a:t>(SWOT)</a:t>
            </a:r>
            <a:r>
              <a:rPr lang="ka-GE" dirty="0" smtClean="0"/>
              <a:t>; </a:t>
            </a:r>
            <a:endParaRPr lang="en-US" dirty="0"/>
          </a:p>
          <a:p>
            <a:pPr lvl="0"/>
            <a:r>
              <a:rPr lang="ka-GE" dirty="0" smtClean="0"/>
              <a:t>სტრატეგიის </a:t>
            </a:r>
            <a:r>
              <a:rPr lang="ka-GE" dirty="0"/>
              <a:t>შესაქმნელად სამუშაო პროცესის ჩამოყალიბება.</a:t>
            </a:r>
            <a:endParaRPr lang="en-US" dirty="0"/>
          </a:p>
          <a:p>
            <a:pPr lvl="0"/>
            <a:r>
              <a:rPr lang="ka-GE" dirty="0"/>
              <a:t>დაინტერესებული მხარეების ჩართვა, ცნობიერების და პროფესიული დონის ამაღლება.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72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პოლიტიკა - სამუშაო პროცესი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3" y="1412776"/>
            <a:ext cx="86963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13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46029</TotalTime>
  <Words>1338</Words>
  <Application>Microsoft Office PowerPoint</Application>
  <PresentationFormat>On-screen Show (4:3)</PresentationFormat>
  <Paragraphs>249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Presentation</vt:lpstr>
      <vt:lpstr>საქართველოს ენერგეტიკული სტრატეგიის შემუშავება</vt:lpstr>
      <vt:lpstr>წინაპირობები </vt:lpstr>
      <vt:lpstr>სტრატეგიის საკითხები</vt:lpstr>
      <vt:lpstr>სამუშაო პროცესი</vt:lpstr>
      <vt:lpstr>განხორციელების პირობები</vt:lpstr>
      <vt:lpstr>Slide 6</vt:lpstr>
      <vt:lpstr>სამუშაოს ორგანიზაცია</vt:lpstr>
      <vt:lpstr>1. ენერგეტიკული პოლიტიკის ძირითადი მიმართულებები MDEP</vt:lpstr>
      <vt:lpstr>პოლიტიკა - სამუშაო პროცესი</vt:lpstr>
      <vt:lpstr>2-5. დარგობრივი სტრატეგიები</vt:lpstr>
      <vt:lpstr>El.HPP -სამუშაო პროცესი</vt:lpstr>
      <vt:lpstr>6. ენერგეტიკული სტრატეგია</vt:lpstr>
      <vt:lpstr>შემდეგი ნაბიჯები</vt:lpstr>
      <vt:lpstr>ენერგეტიკული პოლიტიკის ძირითადი მიმართულებები (MDEP)</vt:lpstr>
      <vt:lpstr>2.1. ელექტროენერგეტიკა და ჰიდროენერგეტიკის სტრატეგია (EHS)</vt:lpstr>
      <vt:lpstr>2.2. წიაღისეული სათბობის სტრატეგია თბოენერგეტიკა</vt:lpstr>
      <vt:lpstr>2.3 ეე &amp; გე სტარტეგია</vt:lpstr>
      <vt:lpstr>სექტორის განვითარების სტრატეგია</vt:lpstr>
      <vt:lpstr>სექტორის განვითარება</vt:lpstr>
      <vt:lpstr>კვლევა,დანერგვა, ინოვაცია, განათლება</vt:lpstr>
      <vt:lpstr>დოკუმენტები</vt:lpstr>
      <vt:lpstr>განხილული ენერგეტიკის პოლიტიკები და სტრატეგიები (35 დოკუმენტი)</vt:lpstr>
      <vt:lpstr>ენერგეტიკული სტრატეგია</vt:lpstr>
      <vt:lpstr>Slide 24</vt:lpstr>
      <vt:lpstr>სამუშაოს ორგანიზაცია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tuser</cp:lastModifiedBy>
  <cp:revision>110</cp:revision>
  <dcterms:created xsi:type="dcterms:W3CDTF">2013-05-29T13:59:19Z</dcterms:created>
  <dcterms:modified xsi:type="dcterms:W3CDTF">2013-07-09T07:17:17Z</dcterms:modified>
</cp:coreProperties>
</file>