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09" r:id="rId2"/>
    <p:sldId id="353" r:id="rId3"/>
    <p:sldId id="354" r:id="rId4"/>
    <p:sldId id="347" r:id="rId5"/>
    <p:sldId id="345" r:id="rId6"/>
    <p:sldId id="348" r:id="rId7"/>
    <p:sldId id="349" r:id="rId8"/>
    <p:sldId id="351" r:id="rId9"/>
    <p:sldId id="342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A756F-40BF-4F89-A714-D264727C0378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DC150-5E4F-4CD3-8821-2A1BEF8E36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72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36FA07E-3005-46F8-91A3-334C8267F5F0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EE05B3-999E-45B7-A85C-24E0333F68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9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5A9CA-E6D7-41A5-A9A1-C8E68BC175A5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B542-8D8C-4CA8-A6D4-81618677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94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5A9CA-E6D7-41A5-A9A1-C8E68BC175A5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B542-8D8C-4CA8-A6D4-81618677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6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5A9CA-E6D7-41A5-A9A1-C8E68BC175A5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B542-8D8C-4CA8-A6D4-81618677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5A9CA-E6D7-41A5-A9A1-C8E68BC175A5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B542-8D8C-4CA8-A6D4-81618677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71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5A9CA-E6D7-41A5-A9A1-C8E68BC175A5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B542-8D8C-4CA8-A6D4-81618677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28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5A9CA-E6D7-41A5-A9A1-C8E68BC175A5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B542-8D8C-4CA8-A6D4-81618677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9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5A9CA-E6D7-41A5-A9A1-C8E68BC175A5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B542-8D8C-4CA8-A6D4-81618677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22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5A9CA-E6D7-41A5-A9A1-C8E68BC175A5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B542-8D8C-4CA8-A6D4-81618677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13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5A9CA-E6D7-41A5-A9A1-C8E68BC175A5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B542-8D8C-4CA8-A6D4-81618677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60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5A9CA-E6D7-41A5-A9A1-C8E68BC175A5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B542-8D8C-4CA8-A6D4-81618677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66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5A9CA-E6D7-41A5-A9A1-C8E68BC175A5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B542-8D8C-4CA8-A6D4-81618677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02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5A9CA-E6D7-41A5-A9A1-C8E68BC175A5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DB542-8D8C-4CA8-A6D4-81618677B4E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78" b="27751"/>
          <a:stretch>
            <a:fillRect/>
          </a:stretch>
        </p:blipFill>
        <p:spPr>
          <a:xfrm>
            <a:off x="11492344" y="0"/>
            <a:ext cx="699655" cy="59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3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1820" y="1970043"/>
            <a:ext cx="6607108" cy="45981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800" dirty="0">
              <a:solidFill>
                <a:srgbClr val="C00000"/>
              </a:solidFill>
              <a:latin typeface="Palatino" pitchFamily="18" charset="0"/>
              <a:ea typeface="Times New Roman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C00000"/>
                </a:solidFill>
                <a:latin typeface="Palatino" pitchFamily="18" charset="0"/>
                <a:ea typeface="Times New Roman"/>
              </a:rPr>
              <a:t>                               </a:t>
            </a:r>
          </a:p>
          <a:p>
            <a:pPr algn="just">
              <a:buFontTx/>
              <a:buChar char="-"/>
            </a:pPr>
            <a:endParaRPr lang="en-US" sz="1600" dirty="0">
              <a:solidFill>
                <a:schemeClr val="tx2"/>
              </a:solidFill>
              <a:latin typeface="Sylfaen" pitchFamily="18" charset="0"/>
              <a:cs typeface="Calibri" panose="020F0502020204030204" pitchFamily="34" charset="0"/>
            </a:endParaRPr>
          </a:p>
          <a:p>
            <a:pPr marL="338138" lvl="1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None/>
            </a:pPr>
            <a:r>
              <a:rPr lang="en-US" sz="1600" dirty="0">
                <a:solidFill>
                  <a:schemeClr val="tx2"/>
                </a:solidFill>
                <a:latin typeface="Sylfaen" pitchFamily="18" charset="0"/>
                <a:cs typeface="Calibri" panose="020F0502020204030204" pitchFamily="34" charset="0"/>
              </a:rPr>
              <a:t>             </a:t>
            </a:r>
            <a:endParaRPr lang="en-US" sz="1600" b="1" dirty="0">
              <a:solidFill>
                <a:schemeClr val="tx2"/>
              </a:solidFill>
              <a:latin typeface="Palatino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1043624"/>
            <a:ext cx="12192000" cy="5808371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txBody>
          <a:bodyPr>
            <a:normAutofit/>
          </a:bodyPr>
          <a:lstStyle/>
          <a:p>
            <a:pPr algn="ctr"/>
            <a:endParaRPr lang="en-US" sz="48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4000" i="1" dirty="0">
                <a:solidFill>
                  <a:srgbClr val="0070C0"/>
                </a:solidFill>
              </a:rPr>
              <a:t>Systemic Challenges to Energy Reform Under </a:t>
            </a:r>
            <a:r>
              <a:rPr lang="en-US" sz="4000" i="1" dirty="0" err="1">
                <a:solidFill>
                  <a:srgbClr val="0070C0"/>
                </a:solidFill>
              </a:rPr>
              <a:t>EnC</a:t>
            </a:r>
            <a:r>
              <a:rPr lang="en-US" sz="4000" i="1" dirty="0">
                <a:solidFill>
                  <a:srgbClr val="0070C0"/>
                </a:solidFill>
              </a:rPr>
              <a:t> Membership</a:t>
            </a:r>
            <a:endParaRPr lang="ka-GE" sz="4000" i="1" dirty="0">
              <a:solidFill>
                <a:srgbClr val="0070C0"/>
              </a:solidFill>
            </a:endParaRPr>
          </a:p>
          <a:p>
            <a:pPr algn="ctr"/>
            <a:r>
              <a:rPr lang="ka-GE" sz="4000" b="1" i="1" dirty="0" smtClean="0">
                <a:solidFill>
                  <a:srgbClr val="0070C0"/>
                </a:solidFill>
              </a:rPr>
              <a:t>ენერგეტიკის სექტორის რეფორმის </a:t>
            </a:r>
            <a:r>
              <a:rPr lang="ka-GE" sz="4000" b="1" i="1" dirty="0">
                <a:solidFill>
                  <a:srgbClr val="0070C0"/>
                </a:solidFill>
              </a:rPr>
              <a:t>სისტემური გამოწვევები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7457382" y="5074276"/>
            <a:ext cx="4734618" cy="1493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400" i="1" dirty="0">
              <a:solidFill>
                <a:srgbClr val="002060"/>
              </a:solidFill>
            </a:endParaRPr>
          </a:p>
          <a:p>
            <a:pPr algn="r"/>
            <a:r>
              <a:rPr lang="en-US" sz="2400" i="1" dirty="0">
                <a:solidFill>
                  <a:srgbClr val="002060"/>
                </a:solidFill>
              </a:rPr>
              <a:t>Tamar </a:t>
            </a:r>
            <a:r>
              <a:rPr lang="en-US" sz="2400" i="1" dirty="0" err="1">
                <a:solidFill>
                  <a:srgbClr val="002060"/>
                </a:solidFill>
              </a:rPr>
              <a:t>Tsurtsumia</a:t>
            </a:r>
            <a:endParaRPr lang="en-US" sz="2400" i="1" dirty="0">
              <a:solidFill>
                <a:srgbClr val="002060"/>
              </a:solidFill>
            </a:endParaRPr>
          </a:p>
          <a:p>
            <a:pPr algn="r"/>
            <a:r>
              <a:rPr lang="en-US" sz="2800" b="1" i="1" dirty="0">
                <a:solidFill>
                  <a:srgbClr val="002060"/>
                </a:solidFill>
              </a:rPr>
              <a:t>World Experience for Georgia</a:t>
            </a:r>
          </a:p>
          <a:p>
            <a:pPr algn="r"/>
            <a:endParaRPr lang="en-US" sz="2000" b="1" i="1" dirty="0">
              <a:solidFill>
                <a:schemeClr val="accent2"/>
              </a:solidFill>
            </a:endParaRPr>
          </a:p>
          <a:p>
            <a:pPr algn="ctr"/>
            <a:endParaRPr lang="en-US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7354350" y="5087007"/>
            <a:ext cx="4837650" cy="1586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600" b="1" i="1" dirty="0">
                <a:solidFill>
                  <a:srgbClr val="002060"/>
                </a:solidFill>
              </a:rPr>
              <a:t>Murman </a:t>
            </a:r>
            <a:r>
              <a:rPr lang="en-US" sz="3600" b="1" i="1" dirty="0" err="1">
                <a:solidFill>
                  <a:srgbClr val="002060"/>
                </a:solidFill>
              </a:rPr>
              <a:t>Margvelavhili</a:t>
            </a:r>
            <a:endParaRPr lang="en-US" sz="3600" b="1" i="1" dirty="0">
              <a:solidFill>
                <a:srgbClr val="002060"/>
              </a:solidFill>
            </a:endParaRPr>
          </a:p>
          <a:p>
            <a:pPr algn="r"/>
            <a:r>
              <a:rPr lang="en-US" sz="2400" i="1" dirty="0">
                <a:solidFill>
                  <a:srgbClr val="002060"/>
                </a:solidFill>
              </a:rPr>
              <a:t>Director, Energy</a:t>
            </a:r>
          </a:p>
          <a:p>
            <a:pPr algn="r"/>
            <a:r>
              <a:rPr lang="en-US" sz="2900" b="1" i="1" dirty="0">
                <a:solidFill>
                  <a:srgbClr val="002060"/>
                </a:solidFill>
              </a:rPr>
              <a:t>World Experience for Georgia</a:t>
            </a:r>
          </a:p>
          <a:p>
            <a:pPr algn="r"/>
            <a:endParaRPr lang="en-US" sz="2400" b="1" i="1" dirty="0">
              <a:solidFill>
                <a:schemeClr val="accent2"/>
              </a:solidFill>
            </a:endParaRPr>
          </a:p>
          <a:p>
            <a:pPr algn="ctr"/>
            <a:endParaRPr lang="en-US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75"/>
          <a:stretch>
            <a:fillRect/>
          </a:stretch>
        </p:blipFill>
        <p:spPr>
          <a:xfrm>
            <a:off x="0" y="5087007"/>
            <a:ext cx="7355766" cy="157654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119945" y="0"/>
            <a:ext cx="1061545" cy="8723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82539" cy="107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16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0202"/>
            <a:ext cx="10198994" cy="791319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Reform is a huge undertaking – developing the society </a:t>
            </a:r>
            <a:r>
              <a:rPr lang="ka-GE" sz="2400" b="1" dirty="0" smtClean="0"/>
              <a:t/>
            </a:r>
            <a:br>
              <a:rPr lang="ka-GE" sz="2400" b="1" dirty="0" smtClean="0"/>
            </a:br>
            <a:r>
              <a:rPr lang="ka-GE" sz="2400" b="1" dirty="0" smtClean="0"/>
              <a:t>რეფორმა როგორც საზოგადოების განვითარების პერსპექტივა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8946"/>
            <a:ext cx="10572482" cy="54864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Project </a:t>
            </a:r>
            <a:r>
              <a:rPr lang="en-US" dirty="0" smtClean="0"/>
              <a:t>Participants</a:t>
            </a:r>
            <a:r>
              <a:rPr lang="ka-GE" dirty="0" smtClean="0"/>
              <a:t> - პროექტის მონაწილეები </a:t>
            </a:r>
            <a:endParaRPr lang="en-US" dirty="0"/>
          </a:p>
          <a:p>
            <a:pPr lvl="1"/>
            <a:r>
              <a:rPr lang="en-US" dirty="0"/>
              <a:t>Project sponsor/board – </a:t>
            </a:r>
            <a:r>
              <a:rPr lang="en-US" dirty="0">
                <a:solidFill>
                  <a:srgbClr val="0070C0"/>
                </a:solidFill>
              </a:rPr>
              <a:t>Government, Parliament, CSOs </a:t>
            </a:r>
            <a:endParaRPr lang="ka-GE" dirty="0" smtClean="0">
              <a:solidFill>
                <a:srgbClr val="0070C0"/>
              </a:solidFill>
            </a:endParaRPr>
          </a:p>
          <a:p>
            <a:pPr lvl="1"/>
            <a:r>
              <a:rPr lang="ka-GE" dirty="0" smtClean="0"/>
              <a:t>სპონსორები/საბჭო</a:t>
            </a:r>
            <a:r>
              <a:rPr lang="ka-GE" dirty="0" smtClean="0">
                <a:solidFill>
                  <a:srgbClr val="0070C0"/>
                </a:solidFill>
              </a:rPr>
              <a:t> - მთავრობა, პარლამენტი, სამოქალაქო საზოგადოების ორგანიზაციები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Project manager/lead organization </a:t>
            </a:r>
            <a:r>
              <a:rPr lang="en-US" dirty="0">
                <a:solidFill>
                  <a:srgbClr val="0070C0"/>
                </a:solidFill>
              </a:rPr>
              <a:t>– </a:t>
            </a:r>
            <a:r>
              <a:rPr lang="en-US" dirty="0" err="1">
                <a:solidFill>
                  <a:srgbClr val="0070C0"/>
                </a:solidFill>
              </a:rPr>
              <a:t>MoE</a:t>
            </a:r>
            <a:r>
              <a:rPr lang="en-US" dirty="0">
                <a:solidFill>
                  <a:srgbClr val="0070C0"/>
                </a:solidFill>
              </a:rPr>
              <a:t>, should be empowered to lead but also </a:t>
            </a:r>
            <a:r>
              <a:rPr lang="en-US" dirty="0" err="1">
                <a:solidFill>
                  <a:srgbClr val="0070C0"/>
                </a:solidFill>
              </a:rPr>
              <a:t>MoESD</a:t>
            </a:r>
            <a:r>
              <a:rPr lang="en-US" dirty="0">
                <a:solidFill>
                  <a:srgbClr val="0070C0"/>
                </a:solidFill>
              </a:rPr>
              <a:t>, and others </a:t>
            </a:r>
            <a:endParaRPr lang="ka-GE" dirty="0" smtClean="0">
              <a:solidFill>
                <a:srgbClr val="0070C0"/>
              </a:solidFill>
            </a:endParaRPr>
          </a:p>
          <a:p>
            <a:pPr lvl="1"/>
            <a:r>
              <a:rPr lang="ka-GE" dirty="0" smtClean="0"/>
              <a:t>პროექტის მენეჯერი/ წამყვანი ორგანიზაცია </a:t>
            </a:r>
            <a:r>
              <a:rPr lang="ka-GE" dirty="0" smtClean="0">
                <a:solidFill>
                  <a:srgbClr val="0070C0"/>
                </a:solidFill>
              </a:rPr>
              <a:t>- ენერგეტიკის სამინისტრო უნდა გაძლიერდეს რომ უხელმძღვანელოს პროცესს, ასევე ეკონომიკის სამინისტრო და სხვა. 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Project team – </a:t>
            </a:r>
            <a:r>
              <a:rPr lang="en-US" dirty="0" err="1"/>
              <a:t>MoE</a:t>
            </a:r>
            <a:r>
              <a:rPr lang="en-US" dirty="0"/>
              <a:t>, GNERC, ESCO, GSE, GOGC, GGTC etc. </a:t>
            </a:r>
            <a:r>
              <a:rPr lang="en-US" dirty="0">
                <a:solidFill>
                  <a:srgbClr val="0070C0"/>
                </a:solidFill>
              </a:rPr>
              <a:t>but also think-tanks, </a:t>
            </a:r>
            <a:r>
              <a:rPr lang="en-US" dirty="0" smtClean="0">
                <a:solidFill>
                  <a:srgbClr val="0070C0"/>
                </a:solidFill>
              </a:rPr>
              <a:t>Consultants</a:t>
            </a:r>
            <a:endParaRPr lang="ka-GE" dirty="0" smtClean="0">
              <a:solidFill>
                <a:srgbClr val="0070C0"/>
              </a:solidFill>
            </a:endParaRPr>
          </a:p>
          <a:p>
            <a:pPr lvl="1"/>
            <a:r>
              <a:rPr lang="ka-GE" dirty="0" smtClean="0"/>
              <a:t>პროექტის ჯგუფი </a:t>
            </a:r>
            <a:r>
              <a:rPr lang="ka-GE" dirty="0" smtClean="0">
                <a:solidFill>
                  <a:srgbClr val="0070C0"/>
                </a:solidFill>
              </a:rPr>
              <a:t>- </a:t>
            </a:r>
            <a:r>
              <a:rPr lang="en-US" dirty="0" err="1"/>
              <a:t>MoE</a:t>
            </a:r>
            <a:r>
              <a:rPr lang="en-US" dirty="0"/>
              <a:t>, GNERC, ESCO, GSE, GOGC, GGTC </a:t>
            </a:r>
            <a:r>
              <a:rPr lang="en-US" dirty="0" err="1" smtClean="0"/>
              <a:t>etc</a:t>
            </a:r>
            <a:r>
              <a:rPr lang="ka-GE" dirty="0" smtClean="0"/>
              <a:t> ასევე ანალიტიკური ცენტრები, კონსულტანტები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Customers/Stakeholders – Energy Consumers (households, businesses), Energy companies, etc</a:t>
            </a:r>
            <a:r>
              <a:rPr lang="en-US" dirty="0" smtClean="0"/>
              <a:t>.</a:t>
            </a:r>
            <a:endParaRPr lang="ka-GE" dirty="0" smtClean="0"/>
          </a:p>
          <a:p>
            <a:pPr lvl="1"/>
            <a:r>
              <a:rPr lang="ka-GE" dirty="0" smtClean="0"/>
              <a:t>მომხმარებლები/დაინტერესებული მხარეები - ენერგიის მომხმარებლები (შინამეურნეობები, ბიზნესები) ენერგეტიკული კომპანიები და სხვ. 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Project management </a:t>
            </a:r>
            <a:r>
              <a:rPr lang="en-US" dirty="0" smtClean="0"/>
              <a:t>plan</a:t>
            </a:r>
            <a:r>
              <a:rPr lang="ka-GE" dirty="0" smtClean="0"/>
              <a:t> - პროექტის მართვის გეგემა </a:t>
            </a:r>
            <a:endParaRPr lang="en-US" dirty="0"/>
          </a:p>
          <a:p>
            <a:pPr lvl="2"/>
            <a:r>
              <a:rPr lang="en-US" dirty="0"/>
              <a:t>Clear Work Breakdown Structure with resource and task </a:t>
            </a:r>
            <a:r>
              <a:rPr lang="en-US" dirty="0" smtClean="0"/>
              <a:t>allocation</a:t>
            </a:r>
            <a:endParaRPr lang="ka-GE" dirty="0" smtClean="0"/>
          </a:p>
          <a:p>
            <a:pPr lvl="2"/>
            <a:r>
              <a:rPr lang="ka-GE" dirty="0" smtClean="0"/>
              <a:t> სამუშაოს ნათელი სტრუქტურა მოვალეობების გადანაწილებით. </a:t>
            </a:r>
            <a:endParaRPr lang="en-US" dirty="0"/>
          </a:p>
          <a:p>
            <a:pPr lvl="2"/>
            <a:r>
              <a:rPr lang="en-US" dirty="0"/>
              <a:t>Clear time management with intermediate </a:t>
            </a:r>
            <a:r>
              <a:rPr lang="en-US" dirty="0" smtClean="0"/>
              <a:t>benchmarks</a:t>
            </a:r>
            <a:endParaRPr lang="ka-GE" dirty="0" smtClean="0"/>
          </a:p>
          <a:p>
            <a:pPr lvl="2"/>
            <a:r>
              <a:rPr lang="ka-GE" dirty="0" smtClean="0"/>
              <a:t>დორის მენეჯმენტი შუალედური კრიტერიუმებით</a:t>
            </a:r>
            <a:endParaRPr lang="en-US" dirty="0"/>
          </a:p>
          <a:p>
            <a:r>
              <a:rPr lang="en-US" dirty="0"/>
              <a:t>It is easy to mess up – </a:t>
            </a:r>
            <a:r>
              <a:rPr lang="en-US" dirty="0">
                <a:solidFill>
                  <a:srgbClr val="0070C0"/>
                </a:solidFill>
              </a:rPr>
              <a:t>Risk </a:t>
            </a:r>
            <a:r>
              <a:rPr lang="en-US" dirty="0" smtClean="0">
                <a:solidFill>
                  <a:srgbClr val="0070C0"/>
                </a:solidFill>
              </a:rPr>
              <a:t>Management</a:t>
            </a:r>
            <a:r>
              <a:rPr lang="ka-GE" dirty="0" smtClean="0">
                <a:solidFill>
                  <a:srgbClr val="0070C0"/>
                </a:solidFill>
              </a:rPr>
              <a:t> - </a:t>
            </a:r>
            <a:r>
              <a:rPr lang="ka-GE" dirty="0" smtClean="0"/>
              <a:t>მარტივია ყველაფრის ჩაშლა </a:t>
            </a:r>
            <a:r>
              <a:rPr lang="ka-GE" dirty="0" smtClean="0">
                <a:solidFill>
                  <a:srgbClr val="0070C0"/>
                </a:solidFill>
              </a:rPr>
              <a:t>- რისკების მენეჯმენტი 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Stakeholder communication </a:t>
            </a:r>
            <a:r>
              <a:rPr lang="en-US" dirty="0" smtClean="0"/>
              <a:t>plan</a:t>
            </a:r>
            <a:r>
              <a:rPr lang="ka-GE" dirty="0" smtClean="0"/>
              <a:t> -დაინტერსებული მხარეების კომუნიკაციის გეგმა </a:t>
            </a:r>
            <a:endParaRPr lang="en-US" dirty="0"/>
          </a:p>
          <a:p>
            <a:pPr lvl="1"/>
            <a:r>
              <a:rPr lang="en-US" dirty="0" smtClean="0"/>
              <a:t>Project monitoring and corrective action plan</a:t>
            </a:r>
            <a:r>
              <a:rPr lang="ka-GE" dirty="0" smtClean="0"/>
              <a:t> - პროექტის მონიტორინგის და მაკორექტირებელი სამოქმედო გეგმა. </a:t>
            </a:r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We need to set up the process</a:t>
            </a:r>
            <a:r>
              <a:rPr lang="ka-GE" dirty="0" smtClean="0">
                <a:solidFill>
                  <a:srgbClr val="0070C0"/>
                </a:solidFill>
              </a:rPr>
              <a:t>-</a:t>
            </a:r>
            <a:r>
              <a:rPr lang="ka-GE" sz="2900" dirty="0" smtClean="0">
                <a:solidFill>
                  <a:srgbClr val="0070C0"/>
                </a:solidFill>
              </a:rPr>
              <a:t>გვჭირდება </a:t>
            </a:r>
            <a:r>
              <a:rPr lang="ka-GE" sz="2900" dirty="0">
                <a:solidFill>
                  <a:srgbClr val="0070C0"/>
                </a:solidFill>
              </a:rPr>
              <a:t>პროცესის აწყობა</a:t>
            </a:r>
            <a:endParaRPr lang="en-US" sz="2900" dirty="0">
              <a:solidFill>
                <a:srgbClr val="0070C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720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662634" cy="6181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/>
              <a:t>Stakeholders </a:t>
            </a:r>
            <a:r>
              <a:rPr lang="en-US" sz="2800" b="1" dirty="0"/>
              <a:t>and their </a:t>
            </a:r>
            <a:r>
              <a:rPr lang="en-US" sz="2800" b="1" dirty="0" smtClean="0"/>
              <a:t>interests</a:t>
            </a:r>
            <a:r>
              <a:rPr lang="ka-GE" sz="2800" b="1" dirty="0" smtClean="0"/>
              <a:t/>
            </a:r>
            <a:br>
              <a:rPr lang="ka-GE" sz="2800" b="1" dirty="0" smtClean="0"/>
            </a:br>
            <a:r>
              <a:rPr lang="ka-GE" sz="2800" b="1" dirty="0" smtClean="0"/>
              <a:t>დაინტერესებული მხარეები და მათი ინტერესები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975" y="1326524"/>
            <a:ext cx="10606825" cy="5422006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Politicians </a:t>
            </a:r>
            <a:r>
              <a:rPr lang="en-US" dirty="0"/>
              <a:t>– balance of immediate and long term interests – </a:t>
            </a:r>
            <a:r>
              <a:rPr lang="en-US" dirty="0">
                <a:solidFill>
                  <a:srgbClr val="0070C0"/>
                </a:solidFill>
              </a:rPr>
              <a:t>need to </a:t>
            </a:r>
            <a:r>
              <a:rPr lang="en-US" dirty="0" smtClean="0">
                <a:solidFill>
                  <a:srgbClr val="0070C0"/>
                </a:solidFill>
              </a:rPr>
              <a:t>relate</a:t>
            </a:r>
            <a:endParaRPr lang="ka-GE" dirty="0" smtClean="0">
              <a:solidFill>
                <a:srgbClr val="0070C0"/>
              </a:solidFill>
            </a:endParaRPr>
          </a:p>
          <a:p>
            <a:r>
              <a:rPr lang="ka-GE" b="1" dirty="0" smtClean="0"/>
              <a:t>პოლიტიკოსები</a:t>
            </a:r>
            <a:r>
              <a:rPr lang="ka-GE" dirty="0" smtClean="0"/>
              <a:t> - ბალანსი მოკლე და გრძელვადიან ინტერესებს შორის - </a:t>
            </a:r>
            <a:r>
              <a:rPr lang="ka-GE" dirty="0" smtClean="0">
                <a:solidFill>
                  <a:srgbClr val="0070C0"/>
                </a:solidFill>
              </a:rPr>
              <a:t>დაკავშირება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b="1" dirty="0"/>
              <a:t>Sector entities, professionals </a:t>
            </a:r>
            <a:r>
              <a:rPr lang="en-US" dirty="0"/>
              <a:t>– institutional and professional capacity and available </a:t>
            </a:r>
            <a:r>
              <a:rPr lang="en-US" dirty="0" smtClean="0"/>
              <a:t>time</a:t>
            </a:r>
            <a:endParaRPr lang="ka-GE" dirty="0" smtClean="0"/>
          </a:p>
          <a:p>
            <a:r>
              <a:rPr lang="ka-GE" b="1" dirty="0" smtClean="0"/>
              <a:t>სექტორის მონაწილეები, პროფესიონალები </a:t>
            </a:r>
            <a:r>
              <a:rPr lang="ka-GE" dirty="0" smtClean="0"/>
              <a:t>- ინსტიტუციური და პროფესიული შესაძლებლობა და დროის ხელმისაწვდომობა</a:t>
            </a:r>
            <a:endParaRPr lang="en-US" dirty="0"/>
          </a:p>
          <a:p>
            <a:r>
              <a:rPr lang="en-US" b="1" dirty="0"/>
              <a:t>Market participants </a:t>
            </a:r>
            <a:r>
              <a:rPr lang="en-US" dirty="0"/>
              <a:t>- International and local investors – existing agreements and expected future revenues to be respected without impediment to reform </a:t>
            </a:r>
            <a:endParaRPr lang="ka-GE" dirty="0" smtClean="0"/>
          </a:p>
          <a:p>
            <a:r>
              <a:rPr lang="ka-GE" b="1" dirty="0" smtClean="0"/>
              <a:t>ბაზრის მონაწილეები </a:t>
            </a:r>
            <a:r>
              <a:rPr lang="ka-GE" dirty="0" smtClean="0"/>
              <a:t>-საერთაშორისო და ადგილობრივი ინვესტორები - არსებული შეთანხმებები და მოსალოდნელი მომავალი  შემოსავალი არ უნდა უშლიდეს ხელს რეფორმებს.</a:t>
            </a:r>
            <a:endParaRPr lang="en-US" dirty="0"/>
          </a:p>
          <a:p>
            <a:r>
              <a:rPr lang="en-US" b="1" dirty="0"/>
              <a:t>Consumers, citizens </a:t>
            </a:r>
            <a:r>
              <a:rPr lang="en-US" dirty="0"/>
              <a:t>– </a:t>
            </a:r>
            <a:r>
              <a:rPr lang="ka-GE" dirty="0"/>
              <a:t>ტარიფები, მომსახურების ხარისხი -</a:t>
            </a:r>
            <a:r>
              <a:rPr lang="en-US" dirty="0"/>
              <a:t>CSO</a:t>
            </a:r>
            <a:r>
              <a:rPr lang="ka-GE" dirty="0"/>
              <a:t> როლი - მოკლე და გრძელვადიანი ინტერესების დაბალანსება</a:t>
            </a:r>
            <a:r>
              <a:rPr lang="en-US" dirty="0" smtClean="0"/>
              <a:t> </a:t>
            </a:r>
            <a:endParaRPr lang="ka-GE" dirty="0" smtClean="0"/>
          </a:p>
          <a:p>
            <a:r>
              <a:rPr lang="ka-GE" b="1" dirty="0" smtClean="0"/>
              <a:t>მომხმარებლები, მოქალაქეები </a:t>
            </a:r>
            <a:r>
              <a:rPr lang="ka-GE" dirty="0" smtClean="0"/>
              <a:t>- </a:t>
            </a:r>
            <a:r>
              <a:rPr lang="en-US" dirty="0"/>
              <a:t>tariffs, quality of service – CSOs role balance long term vs immediate interests</a:t>
            </a:r>
            <a:endParaRPr lang="en-US" dirty="0"/>
          </a:p>
          <a:p>
            <a:r>
              <a:rPr lang="en-US" b="1" dirty="0"/>
              <a:t>STATE </a:t>
            </a:r>
            <a:r>
              <a:rPr lang="en-US" dirty="0"/>
              <a:t>– Energy Security, Economic Development, Sustainable Development, European Integration etc</a:t>
            </a:r>
            <a:r>
              <a:rPr lang="en-US" dirty="0" smtClean="0"/>
              <a:t>.</a:t>
            </a:r>
            <a:endParaRPr lang="ka-GE" dirty="0" smtClean="0"/>
          </a:p>
          <a:p>
            <a:r>
              <a:rPr lang="ka-GE" b="1" dirty="0" smtClean="0"/>
              <a:t>სახელმწიფო</a:t>
            </a:r>
            <a:r>
              <a:rPr lang="ka-GE" dirty="0" smtClean="0"/>
              <a:t> - ენერგეტიკული უსაფრთხოება, ეკონომიკური განვითარება, ევროინტეგრაცია, </a:t>
            </a:r>
            <a:r>
              <a:rPr lang="ka-GE" dirty="0" err="1" smtClean="0"/>
              <a:t>ა.შ</a:t>
            </a:r>
            <a:r>
              <a:rPr lang="ka-GE" dirty="0" smtClean="0"/>
              <a:t>. </a:t>
            </a:r>
            <a:endParaRPr lang="en-US" dirty="0"/>
          </a:p>
          <a:p>
            <a:r>
              <a:rPr lang="en-US" b="1" dirty="0"/>
              <a:t>International </a:t>
            </a:r>
            <a:r>
              <a:rPr lang="en-US" b="1" dirty="0" smtClean="0"/>
              <a:t>Partners</a:t>
            </a:r>
            <a:r>
              <a:rPr lang="ka-GE" b="1" dirty="0" smtClean="0"/>
              <a:t>- საერთაშორისო დონორები</a:t>
            </a:r>
            <a:endParaRPr lang="en-US" b="1" dirty="0"/>
          </a:p>
          <a:p>
            <a:pPr lvl="1"/>
            <a:r>
              <a:rPr lang="en-US" dirty="0"/>
              <a:t>Western </a:t>
            </a:r>
            <a:r>
              <a:rPr lang="en-US" dirty="0" smtClean="0"/>
              <a:t>Partners</a:t>
            </a:r>
            <a:r>
              <a:rPr lang="ka-GE" dirty="0" smtClean="0"/>
              <a:t>- დასავლელი პარტნიორები</a:t>
            </a:r>
            <a:endParaRPr lang="en-US" dirty="0"/>
          </a:p>
          <a:p>
            <a:pPr lvl="1"/>
            <a:r>
              <a:rPr lang="en-US" dirty="0"/>
              <a:t>Regional partners/players   </a:t>
            </a:r>
            <a:r>
              <a:rPr lang="ka-GE" dirty="0" smtClean="0"/>
              <a:t>- </a:t>
            </a:r>
            <a:r>
              <a:rPr lang="en-US" dirty="0" smtClean="0"/>
              <a:t> </a:t>
            </a:r>
            <a:r>
              <a:rPr lang="ka-GE" dirty="0" smtClean="0"/>
              <a:t>რეგიონული პარტნიორები/მოთამაშეები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006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04301" cy="16290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Challenges </a:t>
            </a:r>
            <a:r>
              <a:rPr lang="ka-GE" b="1" dirty="0"/>
              <a:t>-</a:t>
            </a:r>
            <a:r>
              <a:rPr lang="ka-GE" b="1" dirty="0" smtClean="0"/>
              <a:t>გამოწვევები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8642"/>
            <a:ext cx="10804300" cy="5563673"/>
          </a:xfrm>
        </p:spPr>
        <p:txBody>
          <a:bodyPr>
            <a:normAutofit/>
          </a:bodyPr>
          <a:lstStyle/>
          <a:p>
            <a:r>
              <a:rPr lang="en-US" sz="2000" dirty="0"/>
              <a:t>Stakeholder interests and concerns to be </a:t>
            </a:r>
            <a:r>
              <a:rPr lang="en-US" sz="2000" dirty="0" smtClean="0"/>
              <a:t>addressed</a:t>
            </a:r>
            <a:endParaRPr lang="ka-GE" sz="2000" dirty="0" smtClean="0"/>
          </a:p>
          <a:p>
            <a:r>
              <a:rPr lang="ka-GE" sz="2000" dirty="0" smtClean="0"/>
              <a:t>დაინტერესებული მხარეების </a:t>
            </a:r>
            <a:r>
              <a:rPr lang="ka-GE" sz="2000" dirty="0" smtClean="0"/>
              <a:t>პრობლემების გადაჭერა- </a:t>
            </a:r>
            <a:endParaRPr lang="en-US" sz="2000" dirty="0"/>
          </a:p>
          <a:p>
            <a:pPr lvl="1"/>
            <a:r>
              <a:rPr lang="en-US" sz="2000" dirty="0"/>
              <a:t>BALANCING INTERESTS of DIFFERENT </a:t>
            </a:r>
            <a:r>
              <a:rPr lang="en-US" sz="2000" dirty="0" smtClean="0"/>
              <a:t>STAKEHOLDERS</a:t>
            </a:r>
            <a:endParaRPr lang="ka-GE" sz="2000" dirty="0" smtClean="0"/>
          </a:p>
          <a:p>
            <a:pPr lvl="1"/>
            <a:r>
              <a:rPr lang="ka-GE" sz="2000" dirty="0" smtClean="0"/>
              <a:t>სხვადასხვა დაინტერესებული მხარის ინტერესის დაბალანსება</a:t>
            </a:r>
            <a:endParaRPr lang="ka-GE" sz="2000" dirty="0"/>
          </a:p>
          <a:p>
            <a:pPr lvl="1"/>
            <a:r>
              <a:rPr lang="en-US" sz="2000" dirty="0"/>
              <a:t>BALANCING  LONG AND SHORT TERM </a:t>
            </a:r>
            <a:r>
              <a:rPr lang="en-US" sz="2000" dirty="0" smtClean="0"/>
              <a:t>INTERESTS</a:t>
            </a:r>
            <a:endParaRPr lang="ka-GE" sz="2000" dirty="0" smtClean="0"/>
          </a:p>
          <a:p>
            <a:pPr lvl="1"/>
            <a:r>
              <a:rPr lang="ka-GE" sz="2000" dirty="0" smtClean="0"/>
              <a:t>მოკლე და გრძელვადიანი ინტერესების დაბალანსება</a:t>
            </a:r>
            <a:endParaRPr lang="en-US" sz="2000" dirty="0"/>
          </a:p>
          <a:p>
            <a:r>
              <a:rPr lang="en-US" sz="2000" dirty="0"/>
              <a:t>Constructive flow in Internal political process - </a:t>
            </a:r>
            <a:r>
              <a:rPr lang="ka-GE" sz="2000" dirty="0"/>
              <a:t>შიგაპოლიტიკური პროცესში კონსტრუქციული ნაკადი</a:t>
            </a:r>
            <a:endParaRPr lang="en-US" sz="2000" dirty="0"/>
          </a:p>
          <a:p>
            <a:r>
              <a:rPr lang="en-US" sz="2000" dirty="0"/>
              <a:t>Policy Making Capacity</a:t>
            </a:r>
            <a:r>
              <a:rPr lang="ka-GE" sz="2000" dirty="0"/>
              <a:t> (</a:t>
            </a:r>
            <a:r>
              <a:rPr lang="en-US" sz="2000" dirty="0"/>
              <a:t>institutional and professional)based on data and facts - </a:t>
            </a:r>
            <a:r>
              <a:rPr lang="ka-GE" sz="2000" dirty="0"/>
              <a:t>პოლიტიკის შემუშავების უნარების გაძლიერება</a:t>
            </a:r>
            <a:r>
              <a:rPr lang="en-US" sz="2000" dirty="0"/>
              <a:t> </a:t>
            </a:r>
          </a:p>
          <a:p>
            <a:r>
              <a:rPr lang="en-US" sz="2000" dirty="0"/>
              <a:t>Internal coordination and cooperation between public entities - </a:t>
            </a:r>
            <a:r>
              <a:rPr lang="ka-GE" sz="2000" dirty="0"/>
              <a:t>უწყებების კოორდინაცია და თანამშრომლობა</a:t>
            </a:r>
            <a:endParaRPr lang="en-US" sz="2000" dirty="0"/>
          </a:p>
          <a:p>
            <a:r>
              <a:rPr lang="en-US" sz="2000" dirty="0"/>
              <a:t>Security and energy security threats to be tackled </a:t>
            </a:r>
            <a:r>
              <a:rPr lang="ka-GE" sz="2000" dirty="0"/>
              <a:t>ენერგეტიკული უსაფრთხოების გამოწვევები უნდა დარეგულირდეს</a:t>
            </a:r>
            <a:endParaRPr lang="en-US" sz="2000" dirty="0"/>
          </a:p>
          <a:p>
            <a:r>
              <a:rPr lang="en-US" sz="2000" dirty="0"/>
              <a:t>Setting up energy security strategic priorities and directions – Energy Strategy </a:t>
            </a:r>
            <a:r>
              <a:rPr lang="ka-GE" sz="2000" dirty="0"/>
              <a:t>სტრატეგიული პრიორიტეტების და ხედვების ჩამოყალიბება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5220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303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/>
              <a:t>The role of Civil Society </a:t>
            </a:r>
            <a:r>
              <a:rPr lang="en-US" sz="2400" b="1" dirty="0" smtClean="0"/>
              <a:t>actors</a:t>
            </a:r>
            <a:r>
              <a:rPr lang="ka-GE" sz="2400" b="1" dirty="0" smtClean="0"/>
              <a:t> - სამოქალაქო საზოგადოების როლი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40158"/>
            <a:ext cx="10515600" cy="5917842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Try to represent the long term interests of citizens and </a:t>
            </a:r>
            <a:r>
              <a:rPr lang="en-US" sz="2000" dirty="0" smtClean="0"/>
              <a:t>State</a:t>
            </a:r>
            <a:endParaRPr lang="ka-GE" sz="2000" dirty="0" smtClean="0"/>
          </a:p>
          <a:p>
            <a:r>
              <a:rPr lang="ka-GE" sz="2000" dirty="0" smtClean="0"/>
              <a:t>მოქალაქეებისა და სახელმწიფოს გრძელვადიანი ინტერესების დაცვა</a:t>
            </a:r>
            <a:endParaRPr lang="en-US" sz="2000" dirty="0"/>
          </a:p>
          <a:p>
            <a:r>
              <a:rPr lang="en-US" sz="2000" dirty="0"/>
              <a:t>Engage in policy dialogue and critically assess the benefits and drawbacks of reform, develop and communicate the qualified </a:t>
            </a:r>
            <a:r>
              <a:rPr lang="en-US" sz="2000" dirty="0" smtClean="0"/>
              <a:t>opinions</a:t>
            </a:r>
            <a:endParaRPr lang="ka-GE" sz="2000" dirty="0" smtClean="0"/>
          </a:p>
          <a:p>
            <a:r>
              <a:rPr lang="ka-GE" sz="2000" dirty="0" smtClean="0"/>
              <a:t>პოლიტიკის დიალოგში ჩართულობა და რეფორმების სარგებლისა და ბარიერების კრიტიკული შეფასება, კვალიფიციური მოსაზრებების შეთავაზება</a:t>
            </a:r>
            <a:endParaRPr lang="en-US" sz="2000" dirty="0"/>
          </a:p>
          <a:p>
            <a:r>
              <a:rPr lang="en-US" sz="2000" dirty="0"/>
              <a:t>Advocate Communicate and conduct outreach to </a:t>
            </a:r>
            <a:r>
              <a:rPr lang="en-US" sz="2000" dirty="0" smtClean="0"/>
              <a:t>public</a:t>
            </a:r>
            <a:endParaRPr lang="ka-GE" sz="2000" dirty="0" smtClean="0"/>
          </a:p>
          <a:p>
            <a:r>
              <a:rPr lang="ka-GE" sz="2000" dirty="0" err="1" smtClean="0"/>
              <a:t>ადვოკატირება</a:t>
            </a:r>
            <a:r>
              <a:rPr lang="ka-GE" sz="2000" dirty="0" smtClean="0"/>
              <a:t>, კომუნიკაცია და საზოგადოების ინფორმირება</a:t>
            </a:r>
            <a:endParaRPr lang="en-US" sz="2000" dirty="0"/>
          </a:p>
          <a:p>
            <a:r>
              <a:rPr lang="en-US" sz="2000" dirty="0"/>
              <a:t>Conduct own research and suggest policy </a:t>
            </a:r>
            <a:r>
              <a:rPr lang="en-US" sz="2000" dirty="0" smtClean="0"/>
              <a:t>options</a:t>
            </a:r>
            <a:endParaRPr lang="ka-GE" sz="2000" dirty="0" smtClean="0"/>
          </a:p>
          <a:p>
            <a:r>
              <a:rPr lang="ka-GE" sz="2000" dirty="0" smtClean="0"/>
              <a:t>კვლევების წარმოება და პოლიტიკის ალტერნატივების შეთავაზება</a:t>
            </a:r>
            <a:endParaRPr lang="en-US" sz="2000" dirty="0"/>
          </a:p>
          <a:p>
            <a:r>
              <a:rPr lang="en-US" sz="2000" i="1" dirty="0"/>
              <a:t>Civil Society Platform established according to AA – with no participation of Energy CSO or </a:t>
            </a:r>
            <a:r>
              <a:rPr lang="en-US" sz="2000" i="1" dirty="0" smtClean="0"/>
              <a:t>Think-tank</a:t>
            </a:r>
            <a:endParaRPr lang="ka-GE" sz="2000" i="1" dirty="0" smtClean="0"/>
          </a:p>
          <a:p>
            <a:r>
              <a:rPr lang="ka-GE" sz="2000" i="1" dirty="0" smtClean="0"/>
              <a:t>სამოქალაქო საზოგადოების პლატფორმის დაარსება ასოცირების ხელშეკრულების შესაბამისად - არ შედიან ენერგეტიკაზე მომუშავე ორგანიზაციები</a:t>
            </a:r>
            <a:endParaRPr lang="en-US" sz="2000" i="1" dirty="0"/>
          </a:p>
          <a:p>
            <a:r>
              <a:rPr lang="en-US" sz="2000" i="1" dirty="0"/>
              <a:t>DCFTA monitoring group not very </a:t>
            </a:r>
            <a:r>
              <a:rPr lang="en-US" sz="2000" i="1" dirty="0" smtClean="0"/>
              <a:t>relevant</a:t>
            </a:r>
            <a:endParaRPr lang="ka-GE" sz="2000" i="1" dirty="0" smtClean="0"/>
          </a:p>
          <a:p>
            <a:r>
              <a:rPr lang="en-US" sz="2000" i="1" dirty="0" smtClean="0"/>
              <a:t>DCFTA</a:t>
            </a:r>
            <a:r>
              <a:rPr lang="ka-GE" sz="2000" i="1" dirty="0" smtClean="0"/>
              <a:t> მონიტორინგის ჯგუფი არ არის რელევანტური</a:t>
            </a:r>
            <a:endParaRPr lang="en-US" sz="2000" i="1" dirty="0"/>
          </a:p>
          <a:p>
            <a:r>
              <a:rPr lang="en-US" sz="2000" dirty="0"/>
              <a:t>New more effective form of engagement is needed</a:t>
            </a:r>
            <a:r>
              <a:rPr lang="en-US" sz="2000" i="1" dirty="0"/>
              <a:t> </a:t>
            </a:r>
            <a:endParaRPr lang="ka-GE" sz="2000" i="1" dirty="0" smtClean="0"/>
          </a:p>
          <a:p>
            <a:r>
              <a:rPr lang="ka-GE" sz="2000" i="1" dirty="0" smtClean="0"/>
              <a:t>საჭიროა ჩართულობის ახალი, უფრო ეფექტური ფორმები</a:t>
            </a:r>
            <a:endParaRPr lang="en-US" sz="2000" i="1" dirty="0"/>
          </a:p>
          <a:p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3460213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217" y="365126"/>
            <a:ext cx="10632583" cy="48488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Conclusions</a:t>
            </a:r>
            <a:r>
              <a:rPr lang="ka-GE" b="1" dirty="0" smtClean="0"/>
              <a:t> - დასკვნები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3949"/>
            <a:ext cx="10920211" cy="4790941"/>
          </a:xfrm>
        </p:spPr>
        <p:txBody>
          <a:bodyPr>
            <a:normAutofit/>
          </a:bodyPr>
          <a:lstStyle/>
          <a:p>
            <a:r>
              <a:rPr lang="en-US" sz="2000" dirty="0"/>
              <a:t>Systemic challenges should not be </a:t>
            </a:r>
            <a:r>
              <a:rPr lang="en-US" sz="2000" dirty="0" smtClean="0"/>
              <a:t>underestimated</a:t>
            </a:r>
            <a:endParaRPr lang="ka-GE" sz="2000" dirty="0" smtClean="0"/>
          </a:p>
          <a:p>
            <a:r>
              <a:rPr lang="ka-GE" sz="2000" dirty="0" smtClean="0"/>
              <a:t>საჭიროა სისტემურ გამოწვევებზე ყურადღების გამახვილება</a:t>
            </a:r>
            <a:endParaRPr lang="en-US" sz="2000" dirty="0"/>
          </a:p>
          <a:p>
            <a:r>
              <a:rPr lang="en-US" sz="2000" dirty="0"/>
              <a:t>Time is short and task is </a:t>
            </a:r>
            <a:r>
              <a:rPr lang="en-US" sz="2000" dirty="0" smtClean="0"/>
              <a:t>huge</a:t>
            </a:r>
            <a:endParaRPr lang="ka-GE" sz="2000" dirty="0" smtClean="0"/>
          </a:p>
          <a:p>
            <a:r>
              <a:rPr lang="ka-GE" sz="2000" dirty="0" smtClean="0"/>
              <a:t>საწირეა მოკლე დროში დიდი მოცულობის სამუშაოს ჩატარება</a:t>
            </a:r>
            <a:endParaRPr lang="en-US" sz="2000" dirty="0"/>
          </a:p>
          <a:p>
            <a:r>
              <a:rPr lang="en-US" sz="2000" dirty="0"/>
              <a:t>Balance between time and quality should be </a:t>
            </a:r>
            <a:r>
              <a:rPr lang="en-US" sz="2000" dirty="0" smtClean="0"/>
              <a:t>observed</a:t>
            </a:r>
            <a:endParaRPr lang="ka-GE" sz="2000" dirty="0" smtClean="0"/>
          </a:p>
          <a:p>
            <a:r>
              <a:rPr lang="ka-GE" sz="2000" dirty="0" smtClean="0"/>
              <a:t>დაცული უნდა იქნას ბალანსი ვადებსა და ხარისხს შორის</a:t>
            </a:r>
            <a:endParaRPr lang="en-US" sz="2000" dirty="0"/>
          </a:p>
          <a:p>
            <a:r>
              <a:rPr lang="en-US" sz="2000" dirty="0"/>
              <a:t>Balance between stakeholder interests should be </a:t>
            </a:r>
            <a:r>
              <a:rPr lang="en-US" sz="2000" dirty="0" smtClean="0"/>
              <a:t>observed</a:t>
            </a:r>
          </a:p>
          <a:p>
            <a:r>
              <a:rPr lang="ka-GE" sz="2000" dirty="0" smtClean="0"/>
              <a:t>დაცული უნდა იყოს ბალანსი დაინტერესებულ მხარეებს შორის</a:t>
            </a:r>
          </a:p>
          <a:p>
            <a:r>
              <a:rPr lang="en-US" sz="2000" dirty="0" smtClean="0"/>
              <a:t>Civil </a:t>
            </a:r>
            <a:r>
              <a:rPr lang="en-US" sz="2000" dirty="0"/>
              <a:t>Society role is crucial (as well as all other stakeholders</a:t>
            </a:r>
            <a:r>
              <a:rPr lang="en-US" sz="2000" dirty="0" smtClean="0">
                <a:sym typeface="Wingdings" panose="05000000000000000000" pitchFamily="2" charset="2"/>
              </a:rPr>
              <a:t>)</a:t>
            </a:r>
            <a:endParaRPr lang="ka-GE" sz="2000" dirty="0" smtClean="0">
              <a:sym typeface="Wingdings" panose="05000000000000000000" pitchFamily="2" charset="2"/>
            </a:endParaRPr>
          </a:p>
          <a:p>
            <a:r>
              <a:rPr lang="ka-GE" sz="2000" dirty="0" smtClean="0">
                <a:sym typeface="Wingdings" panose="05000000000000000000" pitchFamily="2" charset="2"/>
              </a:rPr>
              <a:t>სამოქალაქო საზოგადოების როლი არის უმნიშვნელოვანესი (ისევე როგორც ყველა სხვა დაინტერესებული მხარის)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555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778545" cy="394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Recommendations</a:t>
            </a:r>
            <a:r>
              <a:rPr lang="ka-GE" dirty="0" smtClean="0"/>
              <a:t>- რეკომენდაციები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42434"/>
            <a:ext cx="11010363" cy="473453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Expedite the ratification by </a:t>
            </a:r>
            <a:r>
              <a:rPr lang="en-US" sz="2000" dirty="0" smtClean="0"/>
              <a:t>parliament</a:t>
            </a:r>
            <a:endParaRPr lang="ka-GE" sz="2000" dirty="0" smtClean="0"/>
          </a:p>
          <a:p>
            <a:r>
              <a:rPr lang="ka-GE" sz="2000" dirty="0" smtClean="0"/>
              <a:t>პარლამენტის მიერ რატიფიკაციის პროცესის დაჩქარება</a:t>
            </a:r>
            <a:endParaRPr lang="en-US" sz="2000" dirty="0"/>
          </a:p>
          <a:p>
            <a:r>
              <a:rPr lang="en-US" sz="2000" dirty="0"/>
              <a:t>Set up a coordination body at government level or empower and task the </a:t>
            </a:r>
            <a:r>
              <a:rPr lang="en-US" sz="2000" dirty="0" err="1" smtClean="0"/>
              <a:t>MoE</a:t>
            </a:r>
            <a:endParaRPr lang="ka-GE" sz="2000" dirty="0" smtClean="0"/>
          </a:p>
          <a:p>
            <a:r>
              <a:rPr lang="ka-GE" sz="2000" dirty="0" smtClean="0"/>
              <a:t>მაკოორდინირებელი ორგანოს შექმნა სამთავრობო დონეზე ან ენერგეტიკის სამინსიტროს გაძლიერება ამ მიმართულებით </a:t>
            </a:r>
            <a:endParaRPr lang="en-US" sz="2000" dirty="0"/>
          </a:p>
          <a:p>
            <a:r>
              <a:rPr lang="en-US" sz="2000" b="1" dirty="0"/>
              <a:t>Organize a multi stakeholder group for monitoring and capacity building </a:t>
            </a:r>
            <a:endParaRPr lang="ka-GE" sz="2000" b="1" dirty="0" smtClean="0"/>
          </a:p>
          <a:p>
            <a:r>
              <a:rPr lang="ka-GE" sz="2000" b="1" dirty="0" smtClean="0"/>
              <a:t>დაინტერესებული მხარეების ჯგუფის შექმნა მონიტორინგისა და შესაძლებლობების გაძლიერებისათვის. </a:t>
            </a:r>
            <a:endParaRPr lang="en-US" sz="2000" b="1" dirty="0"/>
          </a:p>
          <a:p>
            <a:r>
              <a:rPr lang="en-US" sz="2000" dirty="0"/>
              <a:t>Strengthened significantly the policy dialogue and </a:t>
            </a:r>
            <a:r>
              <a:rPr lang="en-US" sz="2000" dirty="0" smtClean="0"/>
              <a:t>outreach</a:t>
            </a:r>
            <a:endParaRPr lang="ka-GE" sz="2000" dirty="0" smtClean="0"/>
          </a:p>
          <a:p>
            <a:r>
              <a:rPr lang="ka-GE" sz="2000" dirty="0" smtClean="0"/>
              <a:t>პოლიტიკის დიალოგისა და ინფორმირების გაძლიერება</a:t>
            </a:r>
            <a:endParaRPr lang="en-US" sz="2000" dirty="0"/>
          </a:p>
          <a:p>
            <a:r>
              <a:rPr lang="en-US" sz="2000" dirty="0"/>
              <a:t>Conduct research and policy analyses and develop strategic </a:t>
            </a:r>
            <a:r>
              <a:rPr lang="en-US" sz="2000" dirty="0" smtClean="0"/>
              <a:t>guidelines</a:t>
            </a:r>
            <a:endParaRPr lang="ka-GE" sz="2000" dirty="0" smtClean="0"/>
          </a:p>
          <a:p>
            <a:r>
              <a:rPr lang="ka-GE" sz="2000" dirty="0" smtClean="0"/>
              <a:t>კვლევებისა და პოლიტიკის ანალიზის ჩატარება და სტრატეგიული სახელმძღვანელო დოკუმენტების შემუშავება.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7869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830059" cy="7939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Building new governance systems </a:t>
            </a:r>
            <a:br>
              <a:rPr lang="en-US" dirty="0"/>
            </a:br>
            <a:r>
              <a:rPr lang="ka-GE" sz="3600" dirty="0"/>
              <a:t>დასანერგია </a:t>
            </a:r>
            <a:r>
              <a:rPr lang="ka-GE" sz="3600" dirty="0" smtClean="0"/>
              <a:t>მართვის </a:t>
            </a:r>
            <a:r>
              <a:rPr lang="ka-GE" sz="3600" dirty="0" smtClean="0"/>
              <a:t>ახალი სისტემები</a:t>
            </a:r>
            <a:endParaRPr lang="en-US" sz="3600" dirty="0"/>
          </a:p>
        </p:txBody>
      </p:sp>
      <p:pic>
        <p:nvPicPr>
          <p:cNvPr id="4" name="Picture 6" descr="http://2.bp.blogspot.com/-qLLOp17cTJQ/UKdlcheZL8I/AAAAAAAAak8/CcUZEek24wM/s1600/knight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558" y="1742142"/>
            <a:ext cx="6946048" cy="502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tatic1.squarespace.com/static/555ce2ede4b0647e4f18fb54/t/55ef6a96e4b0c522bd60023c/1441753752930/o-OFFICE-WORKERS-STOCK-PHOTO-NATIONAL-FREELANCERS-DA-facebook.jpg?format=1500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036" y="1999788"/>
            <a:ext cx="8673803" cy="433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26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0" y="938518"/>
            <a:ext cx="12192000" cy="55507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b="1" dirty="0">
              <a:solidFill>
                <a:schemeClr val="accent5">
                  <a:lumMod val="75000"/>
                </a:schemeClr>
              </a:solidFill>
              <a:latin typeface="Palatino" pitchFamily="18" charset="0"/>
            </a:endParaRPr>
          </a:p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" pitchFamily="18" charset="0"/>
              </a:rPr>
              <a:t>Thank You!</a:t>
            </a:r>
            <a:endParaRPr lang="ka-GE" sz="3200" b="1" dirty="0">
              <a:solidFill>
                <a:schemeClr val="accent5">
                  <a:lumMod val="75000"/>
                </a:schemeClr>
              </a:solidFill>
              <a:latin typeface="Palatino" pitchFamily="18" charset="0"/>
            </a:endParaRPr>
          </a:p>
          <a:p>
            <a:pPr algn="ctr"/>
            <a:r>
              <a:rPr lang="ka-GE" sz="3200" b="1" dirty="0">
                <a:solidFill>
                  <a:schemeClr val="accent5">
                    <a:lumMod val="75000"/>
                  </a:schemeClr>
                </a:solidFill>
                <a:latin typeface="Palatino" pitchFamily="18" charset="0"/>
              </a:rPr>
              <a:t>მადლობა!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Palatino" pitchFamily="18" charset="0"/>
            </a:endParaRPr>
          </a:p>
          <a:p>
            <a:pPr algn="ctr"/>
            <a:endParaRPr lang="en-US" sz="3200" b="1" dirty="0">
              <a:solidFill>
                <a:schemeClr val="accent5">
                  <a:lumMod val="75000"/>
                </a:schemeClr>
              </a:solidFill>
              <a:latin typeface="Palatino" pitchFamily="18" charset="0"/>
            </a:endParaRPr>
          </a:p>
          <a:p>
            <a:pPr algn="ctr"/>
            <a:endParaRPr lang="en-US" sz="6000" b="1" dirty="0">
              <a:solidFill>
                <a:schemeClr val="accent5">
                  <a:lumMod val="75000"/>
                </a:schemeClr>
              </a:solidFill>
              <a:latin typeface="Palatino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75"/>
          <a:stretch>
            <a:fillRect/>
          </a:stretch>
        </p:blipFill>
        <p:spPr>
          <a:xfrm>
            <a:off x="0" y="5297214"/>
            <a:ext cx="12192000" cy="15555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4" y="1474123"/>
            <a:ext cx="3297209" cy="2908355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182793" y="1474123"/>
            <a:ext cx="2427316" cy="324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8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7364</TotalTime>
  <Words>846</Words>
  <Application>Microsoft Office PowerPoint</Application>
  <PresentationFormat>Widescreen</PresentationFormat>
  <Paragraphs>101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Palatino</vt:lpstr>
      <vt:lpstr>Sylfaen</vt:lpstr>
      <vt:lpstr>Times New Roman</vt:lpstr>
      <vt:lpstr>Wingdings</vt:lpstr>
      <vt:lpstr>Office Theme</vt:lpstr>
      <vt:lpstr>PowerPoint Presentation</vt:lpstr>
      <vt:lpstr>Reform is a huge undertaking – developing the society  რეფორმა როგორც საზოგადოების განვითარების პერსპექტივა</vt:lpstr>
      <vt:lpstr>Stakeholders and their interests დაინტერესებული მხარეები და მათი ინტერესები </vt:lpstr>
      <vt:lpstr>Challenges -გამოწვევები</vt:lpstr>
      <vt:lpstr>The role of Civil Society actors - სამოქალაქო საზოგადოების როლი</vt:lpstr>
      <vt:lpstr>Conclusions - დასკვნები</vt:lpstr>
      <vt:lpstr>Recommendations- რეკომენდაციები</vt:lpstr>
      <vt:lpstr>Building new governance systems  დასანერგია მართვის ახალი სისტემები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Oniani</dc:creator>
  <cp:lastModifiedBy>user</cp:lastModifiedBy>
  <cp:revision>2382</cp:revision>
  <cp:lastPrinted>2016-06-21T07:04:29Z</cp:lastPrinted>
  <dcterms:created xsi:type="dcterms:W3CDTF">2016-02-12T19:58:59Z</dcterms:created>
  <dcterms:modified xsi:type="dcterms:W3CDTF">2017-03-02T08:19:33Z</dcterms:modified>
</cp:coreProperties>
</file>