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7" r:id="rId4"/>
    <p:sldId id="258" r:id="rId5"/>
    <p:sldId id="261" r:id="rId6"/>
    <p:sldId id="272" r:id="rId7"/>
    <p:sldId id="265" r:id="rId8"/>
    <p:sldId id="263" r:id="rId9"/>
    <p:sldId id="271" r:id="rId10"/>
    <p:sldId id="25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24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D7279-E1F8-4534-857F-8FAAD97EB297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211EFDB-8763-43CF-A56E-90BF1D0AD3C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ka-GE" sz="2400" dirty="0"/>
            <a:t>ევროკავშირის დირექტივები</a:t>
          </a:r>
          <a:endParaRPr lang="en-US" sz="2400" dirty="0"/>
        </a:p>
      </dgm:t>
    </dgm:pt>
    <dgm:pt modelId="{0649379A-6845-474C-AF91-094A61D6C5DF}" type="parTrans" cxnId="{9EA23FAA-71FB-4D64-973A-930D0AE3616F}">
      <dgm:prSet/>
      <dgm:spPr/>
      <dgm:t>
        <a:bodyPr/>
        <a:lstStyle/>
        <a:p>
          <a:endParaRPr lang="en-US"/>
        </a:p>
      </dgm:t>
    </dgm:pt>
    <dgm:pt modelId="{157BBC18-103B-4C74-A1F8-35FEDB27376C}" type="sibTrans" cxnId="{9EA23FAA-71FB-4D64-973A-930D0AE3616F}">
      <dgm:prSet/>
      <dgm:spPr/>
      <dgm:t>
        <a:bodyPr/>
        <a:lstStyle/>
        <a:p>
          <a:endParaRPr lang="en-US"/>
        </a:p>
      </dgm:t>
    </dgm:pt>
    <dgm:pt modelId="{BD55198E-E3BC-4CB2-99E2-3E757D04E2A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ka-GE" sz="2000" dirty="0"/>
            <a:t>ეკონომიკური აქტივობა, ენერგოდამოუკიდებლობა, დასაქმება, საცხოვრებელი გარემოს  გაუმჯობესება, გარემო და კლიმატი</a:t>
          </a:r>
          <a:endParaRPr lang="en-US" sz="2000" dirty="0"/>
        </a:p>
      </dgm:t>
    </dgm:pt>
    <dgm:pt modelId="{FC9D9C0D-8022-48B9-B159-5908F6FFC129}" type="parTrans" cxnId="{4E2703EA-5CBE-4A91-984D-6F7E5D5A964A}">
      <dgm:prSet/>
      <dgm:spPr/>
      <dgm:t>
        <a:bodyPr/>
        <a:lstStyle/>
        <a:p>
          <a:endParaRPr lang="en-US"/>
        </a:p>
      </dgm:t>
    </dgm:pt>
    <dgm:pt modelId="{885B860A-FE47-4A62-89F9-82F961E6FA6E}" type="sibTrans" cxnId="{4E2703EA-5CBE-4A91-984D-6F7E5D5A964A}">
      <dgm:prSet/>
      <dgm:spPr/>
      <dgm:t>
        <a:bodyPr/>
        <a:lstStyle/>
        <a:p>
          <a:endParaRPr lang="en-US"/>
        </a:p>
      </dgm:t>
    </dgm:pt>
    <dgm:pt modelId="{4D4FE118-5A87-475D-8BE2-514376C5AA5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dirty="0" err="1"/>
            <a:t>ენერგომოხმარება</a:t>
          </a:r>
          <a:r>
            <a:rPr lang="ka-GE" dirty="0"/>
            <a:t> და ენერგოეფექტურობის ბაზარი საცხოვრებელ სახლებში</a:t>
          </a:r>
        </a:p>
      </dgm:t>
    </dgm:pt>
    <dgm:pt modelId="{F48EDB55-AAEC-4CFE-8BED-D2DDE369CA05}" type="parTrans" cxnId="{B94B9BF5-4125-475C-8A93-C01B3ACBCFC0}">
      <dgm:prSet/>
      <dgm:spPr/>
      <dgm:t>
        <a:bodyPr/>
        <a:lstStyle/>
        <a:p>
          <a:endParaRPr lang="en-US"/>
        </a:p>
      </dgm:t>
    </dgm:pt>
    <dgm:pt modelId="{343A34E1-40F5-4D43-AA18-FB43878DC1CA}" type="sibTrans" cxnId="{B94B9BF5-4125-475C-8A93-C01B3ACBCFC0}">
      <dgm:prSet/>
      <dgm:spPr/>
      <dgm:t>
        <a:bodyPr/>
        <a:lstStyle/>
        <a:p>
          <a:endParaRPr lang="en-US"/>
        </a:p>
      </dgm:t>
    </dgm:pt>
    <dgm:pt modelId="{14A8CA0C-CCE0-402C-BD74-1558064CC9B2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ka-GE" dirty="0"/>
            <a:t>პირველადი კანონმდებლობა</a:t>
          </a:r>
        </a:p>
      </dgm:t>
    </dgm:pt>
    <dgm:pt modelId="{18F9DFFA-0EDF-48AE-88F2-7236755DEE5A}" type="parTrans" cxnId="{18636FD3-BFBD-4BE8-96B7-2F0D88694D85}">
      <dgm:prSet/>
      <dgm:spPr/>
      <dgm:t>
        <a:bodyPr/>
        <a:lstStyle/>
        <a:p>
          <a:endParaRPr lang="en-US"/>
        </a:p>
      </dgm:t>
    </dgm:pt>
    <dgm:pt modelId="{2AE0BD2A-EA50-4F93-84E9-AEA33BEDE0B1}" type="sibTrans" cxnId="{18636FD3-BFBD-4BE8-96B7-2F0D88694D85}">
      <dgm:prSet/>
      <dgm:spPr/>
      <dgm:t>
        <a:bodyPr/>
        <a:lstStyle/>
        <a:p>
          <a:endParaRPr lang="en-US"/>
        </a:p>
      </dgm:t>
    </dgm:pt>
    <dgm:pt modelId="{A85B6923-1B1A-4D89-8E70-2114DC6B3C7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dirty="0"/>
            <a:t>მეორადი კანონმდებლობა- ნორმატივები</a:t>
          </a:r>
        </a:p>
      </dgm:t>
    </dgm:pt>
    <dgm:pt modelId="{DFC5566F-6784-4C73-A30F-33867C5F836A}" type="parTrans" cxnId="{3A0AE6E8-AAD5-4447-84E0-45BB7877AD8E}">
      <dgm:prSet/>
      <dgm:spPr/>
      <dgm:t>
        <a:bodyPr/>
        <a:lstStyle/>
        <a:p>
          <a:endParaRPr lang="en-US"/>
        </a:p>
      </dgm:t>
    </dgm:pt>
    <dgm:pt modelId="{72A5FE86-7ADF-4025-BA09-731F9DAB4B9A}" type="sibTrans" cxnId="{3A0AE6E8-AAD5-4447-84E0-45BB7877AD8E}">
      <dgm:prSet/>
      <dgm:spPr/>
      <dgm:t>
        <a:bodyPr/>
        <a:lstStyle/>
        <a:p>
          <a:endParaRPr lang="en-US"/>
        </a:p>
      </dgm:t>
    </dgm:pt>
    <dgm:pt modelId="{E151F6CA-E536-422E-85C9-6624E5BFCFE2}" type="pres">
      <dgm:prSet presAssocID="{E5AD7279-E1F8-4534-857F-8FAAD97EB297}" presName="Name0" presStyleCnt="0">
        <dgm:presLayoutVars>
          <dgm:dir/>
          <dgm:animLvl val="lvl"/>
          <dgm:resizeHandles val="exact"/>
        </dgm:presLayoutVars>
      </dgm:prSet>
      <dgm:spPr/>
    </dgm:pt>
    <dgm:pt modelId="{C4048958-346A-4A69-894D-2048654EA209}" type="pres">
      <dgm:prSet presAssocID="{BD55198E-E3BC-4CB2-99E2-3E757D04E2AE}" presName="boxAndChildren" presStyleCnt="0"/>
      <dgm:spPr/>
    </dgm:pt>
    <dgm:pt modelId="{197C4D37-CF10-4B15-A459-0A8349F91DA9}" type="pres">
      <dgm:prSet presAssocID="{BD55198E-E3BC-4CB2-99E2-3E757D04E2AE}" presName="parentTextBox" presStyleLbl="node1" presStyleIdx="0" presStyleCnt="5" custLinFactY="18875" custLinFactNeighborX="-360" custLinFactNeighborY="100000"/>
      <dgm:spPr/>
    </dgm:pt>
    <dgm:pt modelId="{0BD4FAAF-D4F6-4080-8966-6D0F7A841D47}" type="pres">
      <dgm:prSet presAssocID="{343A34E1-40F5-4D43-AA18-FB43878DC1CA}" presName="sp" presStyleCnt="0"/>
      <dgm:spPr/>
    </dgm:pt>
    <dgm:pt modelId="{57EF840D-E772-4D3D-8773-AF356B16F0AF}" type="pres">
      <dgm:prSet presAssocID="{4D4FE118-5A87-475D-8BE2-514376C5AA56}" presName="arrowAndChildren" presStyleCnt="0"/>
      <dgm:spPr/>
    </dgm:pt>
    <dgm:pt modelId="{9F22E9B8-69BE-4AE7-A5FD-EBCDDC170DAA}" type="pres">
      <dgm:prSet presAssocID="{4D4FE118-5A87-475D-8BE2-514376C5AA56}" presName="parentTextArrow" presStyleLbl="node1" presStyleIdx="1" presStyleCnt="5" custScaleX="96747" custLinFactNeighborX="2059" custLinFactNeighborY="5381"/>
      <dgm:spPr/>
    </dgm:pt>
    <dgm:pt modelId="{6A724D03-6159-46BE-B6F4-904B9AEEF289}" type="pres">
      <dgm:prSet presAssocID="{72A5FE86-7ADF-4025-BA09-731F9DAB4B9A}" presName="sp" presStyleCnt="0"/>
      <dgm:spPr/>
    </dgm:pt>
    <dgm:pt modelId="{19DAB9D4-2D58-4EB3-AB2A-B75878BFE993}" type="pres">
      <dgm:prSet presAssocID="{A85B6923-1B1A-4D89-8E70-2114DC6B3C72}" presName="arrowAndChildren" presStyleCnt="0"/>
      <dgm:spPr/>
    </dgm:pt>
    <dgm:pt modelId="{AA4DE234-2045-453B-A111-7E976C02C8B7}" type="pres">
      <dgm:prSet presAssocID="{A85B6923-1B1A-4D89-8E70-2114DC6B3C72}" presName="parentTextArrow" presStyleLbl="node1" presStyleIdx="2" presStyleCnt="5" custScaleX="57269" custLinFactNeighborX="-2783" custLinFactNeighborY="979"/>
      <dgm:spPr/>
    </dgm:pt>
    <dgm:pt modelId="{08D36C01-518A-4390-99A9-74DCCC102DB4}" type="pres">
      <dgm:prSet presAssocID="{2AE0BD2A-EA50-4F93-84E9-AEA33BEDE0B1}" presName="sp" presStyleCnt="0"/>
      <dgm:spPr/>
    </dgm:pt>
    <dgm:pt modelId="{2F43BD98-A3F2-4B70-B9C4-F1FE293F6FF4}" type="pres">
      <dgm:prSet presAssocID="{14A8CA0C-CCE0-402C-BD74-1558064CC9B2}" presName="arrowAndChildren" presStyleCnt="0"/>
      <dgm:spPr/>
    </dgm:pt>
    <dgm:pt modelId="{770742D3-60BF-435A-AA10-0A9F7B8415CA}" type="pres">
      <dgm:prSet presAssocID="{14A8CA0C-CCE0-402C-BD74-1558064CC9B2}" presName="parentTextArrow" presStyleLbl="node1" presStyleIdx="3" presStyleCnt="5" custScaleX="54888" custLinFactNeighborX="-16290" custLinFactNeighborY="-1956"/>
      <dgm:spPr/>
    </dgm:pt>
    <dgm:pt modelId="{6A39C0A4-9AE0-4823-81CF-FA0772AEFA36}" type="pres">
      <dgm:prSet presAssocID="{157BBC18-103B-4C74-A1F8-35FEDB27376C}" presName="sp" presStyleCnt="0"/>
      <dgm:spPr/>
    </dgm:pt>
    <dgm:pt modelId="{1B372469-1915-4AE5-BCC7-4E0191D7FD2A}" type="pres">
      <dgm:prSet presAssocID="{9211EFDB-8763-43CF-A56E-90BF1D0AD3C0}" presName="arrowAndChildren" presStyleCnt="0"/>
      <dgm:spPr/>
    </dgm:pt>
    <dgm:pt modelId="{634B461A-905E-490E-852C-FA0DDC69D659}" type="pres">
      <dgm:prSet presAssocID="{9211EFDB-8763-43CF-A56E-90BF1D0AD3C0}" presName="parentTextArrow" presStyleLbl="node1" presStyleIdx="4" presStyleCnt="5" custScaleX="46185" custLinFactNeighborX="-26439" custLinFactNeighborY="-599"/>
      <dgm:spPr/>
    </dgm:pt>
  </dgm:ptLst>
  <dgm:cxnLst>
    <dgm:cxn modelId="{7EA7B738-121B-4A67-89D8-0684C0CFE941}" type="presOf" srcId="{A85B6923-1B1A-4D89-8E70-2114DC6B3C72}" destId="{AA4DE234-2045-453B-A111-7E976C02C8B7}" srcOrd="0" destOrd="0" presId="urn:microsoft.com/office/officeart/2005/8/layout/process4"/>
    <dgm:cxn modelId="{C116A577-BD4F-4B57-8188-12A25995FDDD}" type="presOf" srcId="{14A8CA0C-CCE0-402C-BD74-1558064CC9B2}" destId="{770742D3-60BF-435A-AA10-0A9F7B8415CA}" srcOrd="0" destOrd="0" presId="urn:microsoft.com/office/officeart/2005/8/layout/process4"/>
    <dgm:cxn modelId="{14B0467F-04A0-4750-BF97-3E05D266E491}" type="presOf" srcId="{E5AD7279-E1F8-4534-857F-8FAAD97EB297}" destId="{E151F6CA-E536-422E-85C9-6624E5BFCFE2}" srcOrd="0" destOrd="0" presId="urn:microsoft.com/office/officeart/2005/8/layout/process4"/>
    <dgm:cxn modelId="{CCA9CB82-7BDD-4628-AD9C-33C4C1936B5B}" type="presOf" srcId="{4D4FE118-5A87-475D-8BE2-514376C5AA56}" destId="{9F22E9B8-69BE-4AE7-A5FD-EBCDDC170DAA}" srcOrd="0" destOrd="0" presId="urn:microsoft.com/office/officeart/2005/8/layout/process4"/>
    <dgm:cxn modelId="{14CD3A94-82AE-4D38-98D5-FF2ED7FB9BCC}" type="presOf" srcId="{BD55198E-E3BC-4CB2-99E2-3E757D04E2AE}" destId="{197C4D37-CF10-4B15-A459-0A8349F91DA9}" srcOrd="0" destOrd="0" presId="urn:microsoft.com/office/officeart/2005/8/layout/process4"/>
    <dgm:cxn modelId="{9EA23FAA-71FB-4D64-973A-930D0AE3616F}" srcId="{E5AD7279-E1F8-4534-857F-8FAAD97EB297}" destId="{9211EFDB-8763-43CF-A56E-90BF1D0AD3C0}" srcOrd="0" destOrd="0" parTransId="{0649379A-6845-474C-AF91-094A61D6C5DF}" sibTransId="{157BBC18-103B-4C74-A1F8-35FEDB27376C}"/>
    <dgm:cxn modelId="{18636FD3-BFBD-4BE8-96B7-2F0D88694D85}" srcId="{E5AD7279-E1F8-4534-857F-8FAAD97EB297}" destId="{14A8CA0C-CCE0-402C-BD74-1558064CC9B2}" srcOrd="1" destOrd="0" parTransId="{18F9DFFA-0EDF-48AE-88F2-7236755DEE5A}" sibTransId="{2AE0BD2A-EA50-4F93-84E9-AEA33BEDE0B1}"/>
    <dgm:cxn modelId="{3A0AE6E8-AAD5-4447-84E0-45BB7877AD8E}" srcId="{E5AD7279-E1F8-4534-857F-8FAAD97EB297}" destId="{A85B6923-1B1A-4D89-8E70-2114DC6B3C72}" srcOrd="2" destOrd="0" parTransId="{DFC5566F-6784-4C73-A30F-33867C5F836A}" sibTransId="{72A5FE86-7ADF-4025-BA09-731F9DAB4B9A}"/>
    <dgm:cxn modelId="{4E2703EA-5CBE-4A91-984D-6F7E5D5A964A}" srcId="{E5AD7279-E1F8-4534-857F-8FAAD97EB297}" destId="{BD55198E-E3BC-4CB2-99E2-3E757D04E2AE}" srcOrd="4" destOrd="0" parTransId="{FC9D9C0D-8022-48B9-B159-5908F6FFC129}" sibTransId="{885B860A-FE47-4A62-89F9-82F961E6FA6E}"/>
    <dgm:cxn modelId="{4459BCEC-6988-4075-A5D0-4190E3276DCD}" type="presOf" srcId="{9211EFDB-8763-43CF-A56E-90BF1D0AD3C0}" destId="{634B461A-905E-490E-852C-FA0DDC69D659}" srcOrd="0" destOrd="0" presId="urn:microsoft.com/office/officeart/2005/8/layout/process4"/>
    <dgm:cxn modelId="{B94B9BF5-4125-475C-8A93-C01B3ACBCFC0}" srcId="{E5AD7279-E1F8-4534-857F-8FAAD97EB297}" destId="{4D4FE118-5A87-475D-8BE2-514376C5AA56}" srcOrd="3" destOrd="0" parTransId="{F48EDB55-AAEC-4CFE-8BED-D2DDE369CA05}" sibTransId="{343A34E1-40F5-4D43-AA18-FB43878DC1CA}"/>
    <dgm:cxn modelId="{3778F086-B5B9-41C9-840C-F4D1F200DBF6}" type="presParOf" srcId="{E151F6CA-E536-422E-85C9-6624E5BFCFE2}" destId="{C4048958-346A-4A69-894D-2048654EA209}" srcOrd="0" destOrd="0" presId="urn:microsoft.com/office/officeart/2005/8/layout/process4"/>
    <dgm:cxn modelId="{341A4DB9-C2F8-4CBD-814C-E1EA5B58ADEA}" type="presParOf" srcId="{C4048958-346A-4A69-894D-2048654EA209}" destId="{197C4D37-CF10-4B15-A459-0A8349F91DA9}" srcOrd="0" destOrd="0" presId="urn:microsoft.com/office/officeart/2005/8/layout/process4"/>
    <dgm:cxn modelId="{08FBEF50-DA3C-4FC5-B006-7D34654009B8}" type="presParOf" srcId="{E151F6CA-E536-422E-85C9-6624E5BFCFE2}" destId="{0BD4FAAF-D4F6-4080-8966-6D0F7A841D47}" srcOrd="1" destOrd="0" presId="urn:microsoft.com/office/officeart/2005/8/layout/process4"/>
    <dgm:cxn modelId="{87D405B2-9998-405E-94F6-333C14EF8EBC}" type="presParOf" srcId="{E151F6CA-E536-422E-85C9-6624E5BFCFE2}" destId="{57EF840D-E772-4D3D-8773-AF356B16F0AF}" srcOrd="2" destOrd="0" presId="urn:microsoft.com/office/officeart/2005/8/layout/process4"/>
    <dgm:cxn modelId="{8BA257F7-DAA3-4CF4-8D35-633A9C83174D}" type="presParOf" srcId="{57EF840D-E772-4D3D-8773-AF356B16F0AF}" destId="{9F22E9B8-69BE-4AE7-A5FD-EBCDDC170DAA}" srcOrd="0" destOrd="0" presId="urn:microsoft.com/office/officeart/2005/8/layout/process4"/>
    <dgm:cxn modelId="{A6FE4851-B54A-4701-90AF-3E711DF17D17}" type="presParOf" srcId="{E151F6CA-E536-422E-85C9-6624E5BFCFE2}" destId="{6A724D03-6159-46BE-B6F4-904B9AEEF289}" srcOrd="3" destOrd="0" presId="urn:microsoft.com/office/officeart/2005/8/layout/process4"/>
    <dgm:cxn modelId="{59849F59-6A9F-4946-B028-F0FC3D9255B3}" type="presParOf" srcId="{E151F6CA-E536-422E-85C9-6624E5BFCFE2}" destId="{19DAB9D4-2D58-4EB3-AB2A-B75878BFE993}" srcOrd="4" destOrd="0" presId="urn:microsoft.com/office/officeart/2005/8/layout/process4"/>
    <dgm:cxn modelId="{C2DFC309-F4E7-4DDD-A2CB-DFD15090857C}" type="presParOf" srcId="{19DAB9D4-2D58-4EB3-AB2A-B75878BFE993}" destId="{AA4DE234-2045-453B-A111-7E976C02C8B7}" srcOrd="0" destOrd="0" presId="urn:microsoft.com/office/officeart/2005/8/layout/process4"/>
    <dgm:cxn modelId="{F4F4B372-0F93-466A-9181-D66C331B795A}" type="presParOf" srcId="{E151F6CA-E536-422E-85C9-6624E5BFCFE2}" destId="{08D36C01-518A-4390-99A9-74DCCC102DB4}" srcOrd="5" destOrd="0" presId="urn:microsoft.com/office/officeart/2005/8/layout/process4"/>
    <dgm:cxn modelId="{B3555C6E-E8DA-4310-9644-87EBCE29E620}" type="presParOf" srcId="{E151F6CA-E536-422E-85C9-6624E5BFCFE2}" destId="{2F43BD98-A3F2-4B70-B9C4-F1FE293F6FF4}" srcOrd="6" destOrd="0" presId="urn:microsoft.com/office/officeart/2005/8/layout/process4"/>
    <dgm:cxn modelId="{CBC7BB97-8E86-43CB-B741-8C7C2D9B408F}" type="presParOf" srcId="{2F43BD98-A3F2-4B70-B9C4-F1FE293F6FF4}" destId="{770742D3-60BF-435A-AA10-0A9F7B8415CA}" srcOrd="0" destOrd="0" presId="urn:microsoft.com/office/officeart/2005/8/layout/process4"/>
    <dgm:cxn modelId="{6F00D3B3-ADAE-46E4-91F4-8BA2B62EB371}" type="presParOf" srcId="{E151F6CA-E536-422E-85C9-6624E5BFCFE2}" destId="{6A39C0A4-9AE0-4823-81CF-FA0772AEFA36}" srcOrd="7" destOrd="0" presId="urn:microsoft.com/office/officeart/2005/8/layout/process4"/>
    <dgm:cxn modelId="{77A622CB-F0AE-46E4-91B3-AB64F1CEA5D0}" type="presParOf" srcId="{E151F6CA-E536-422E-85C9-6624E5BFCFE2}" destId="{1B372469-1915-4AE5-BCC7-4E0191D7FD2A}" srcOrd="8" destOrd="0" presId="urn:microsoft.com/office/officeart/2005/8/layout/process4"/>
    <dgm:cxn modelId="{813BCB73-7E80-4769-9871-48CE42EA4615}" type="presParOf" srcId="{1B372469-1915-4AE5-BCC7-4E0191D7FD2A}" destId="{634B461A-905E-490E-852C-FA0DDC69D6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C4D37-CF10-4B15-A459-0A8349F91DA9}">
      <dsp:nvSpPr>
        <dsp:cNvPr id="0" name=""/>
        <dsp:cNvSpPr/>
      </dsp:nvSpPr>
      <dsp:spPr>
        <a:xfrm>
          <a:off x="0" y="4492243"/>
          <a:ext cx="10764414" cy="7365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kern="1200" dirty="0"/>
            <a:t>ეკონომიკური აქტივობა, ენერგოდამოუკიდებლობა, დასაქმება, საცხოვრებელი გარემოს  გაუმჯობესება, გარემო და კლიმატი</a:t>
          </a:r>
          <a:endParaRPr lang="en-US" sz="2000" kern="1200" dirty="0"/>
        </a:p>
      </dsp:txBody>
      <dsp:txXfrm>
        <a:off x="0" y="4492243"/>
        <a:ext cx="10764414" cy="736579"/>
      </dsp:txXfrm>
    </dsp:sp>
    <dsp:sp modelId="{9F22E9B8-69BE-4AE7-A5FD-EBCDDC170DAA}">
      <dsp:nvSpPr>
        <dsp:cNvPr id="0" name=""/>
        <dsp:cNvSpPr/>
      </dsp:nvSpPr>
      <dsp:spPr>
        <a:xfrm rot="10800000">
          <a:off x="350166" y="3428891"/>
          <a:ext cx="10414247" cy="1132859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200" kern="1200" dirty="0" err="1"/>
            <a:t>ენერგომოხმარება</a:t>
          </a:r>
          <a:r>
            <a:rPr lang="ka-GE" sz="2200" kern="1200" dirty="0"/>
            <a:t> და ენერგოეფექტურობის ბაზარი საცხოვრებელ სახლებში</a:t>
          </a:r>
        </a:p>
      </dsp:txBody>
      <dsp:txXfrm rot="10800000">
        <a:off x="350166" y="3428891"/>
        <a:ext cx="10414247" cy="736098"/>
      </dsp:txXfrm>
    </dsp:sp>
    <dsp:sp modelId="{AA4DE234-2045-453B-A111-7E976C02C8B7}">
      <dsp:nvSpPr>
        <dsp:cNvPr id="0" name=""/>
        <dsp:cNvSpPr/>
      </dsp:nvSpPr>
      <dsp:spPr>
        <a:xfrm rot="10800000">
          <a:off x="2000297" y="2257212"/>
          <a:ext cx="6164672" cy="1132859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200" kern="1200" dirty="0"/>
            <a:t>მეორადი კანონმდებლობა- ნორმატივები</a:t>
          </a:r>
        </a:p>
      </dsp:txBody>
      <dsp:txXfrm rot="10800000">
        <a:off x="2000297" y="2257212"/>
        <a:ext cx="6164672" cy="736098"/>
      </dsp:txXfrm>
    </dsp:sp>
    <dsp:sp modelId="{770742D3-60BF-435A-AA10-0A9F7B8415CA}">
      <dsp:nvSpPr>
        <dsp:cNvPr id="0" name=""/>
        <dsp:cNvSpPr/>
      </dsp:nvSpPr>
      <dsp:spPr>
        <a:xfrm rot="10800000">
          <a:off x="674498" y="1102151"/>
          <a:ext cx="5908371" cy="1132859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200" kern="1200" dirty="0"/>
            <a:t>პირველადი კანონმდებლობა</a:t>
          </a:r>
        </a:p>
      </dsp:txBody>
      <dsp:txXfrm rot="10800000">
        <a:off x="674498" y="1102151"/>
        <a:ext cx="5908371" cy="736098"/>
      </dsp:txXfrm>
    </dsp:sp>
    <dsp:sp modelId="{634B461A-905E-490E-852C-FA0DDC69D659}">
      <dsp:nvSpPr>
        <dsp:cNvPr id="0" name=""/>
        <dsp:cNvSpPr/>
      </dsp:nvSpPr>
      <dsp:spPr>
        <a:xfrm rot="10800000">
          <a:off x="50431" y="0"/>
          <a:ext cx="4971544" cy="1132859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400" kern="1200" dirty="0"/>
            <a:t>ევროკავშირის დირექტივები</a:t>
          </a:r>
          <a:endParaRPr lang="en-US" sz="2400" kern="1200" dirty="0"/>
        </a:p>
      </dsp:txBody>
      <dsp:txXfrm rot="10800000">
        <a:off x="50431" y="0"/>
        <a:ext cx="4971544" cy="736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D63D4-D53E-49FB-B862-3DF79DBB212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F945D-C161-4E71-9BF7-DD93C2D0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4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F945D-C161-4E71-9BF7-DD93C2D018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8EFF-45B7-4108-8339-CD335EC585C6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728B-96B1-45C6-9A16-32ED36AC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4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2344-31E3-4C40-A2FA-DCA44715F343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728B-96B1-45C6-9A16-32ED36AC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8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8EC8-DCCA-4095-A99C-301594D256FE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728B-96B1-45C6-9A16-32ED36AC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B5A-ECBB-4787-893B-8893578DA1F0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728B-96B1-45C6-9A16-32ED36AC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F4C-2966-4786-AFD5-5F77820CD1FD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728B-96B1-45C6-9A16-32ED36AC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6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2512-DBFA-4D71-A4F6-6E30A270C686}" type="datetime1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728B-96B1-45C6-9A16-32ED36AC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9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8947-0FCE-4577-B0CB-33C11797CC69}" type="datetime1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728B-96B1-45C6-9A16-32ED36AC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9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FC5E-CEB5-4EE0-9E14-98D1A01E2FBD}" type="datetime1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728B-96B1-45C6-9A16-32ED36AC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1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9CD8-DFBC-49A1-876F-B09850AE77EA}" type="datetime1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728B-96B1-45C6-9A16-32ED36AC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925C-99E1-4206-9FFA-74DF38D194B0}" type="datetime1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728B-96B1-45C6-9A16-32ED36AC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0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7573-C6C3-464D-9235-35891DA645A7}" type="datetime1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728B-96B1-45C6-9A16-32ED36AC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4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6C89-A4E4-41FA-AC3B-254408D31799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728B-96B1-45C6-9A16-32ED36AC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3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ctrTitle"/>
          </p:nvPr>
        </p:nvSpPr>
        <p:spPr>
          <a:xfrm>
            <a:off x="1524000" y="1455313"/>
            <a:ext cx="9139707" cy="2923504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a-GE" sz="4000" b="1" i="1" dirty="0">
                <a:solidFill>
                  <a:srgbClr val="002060"/>
                </a:solidFill>
              </a:rPr>
              <a:t>ენერგოეფექტურობა საყოფაცხოვრებო შენობებში</a:t>
            </a:r>
            <a:br>
              <a:rPr lang="ka-GE" sz="4000" b="1" i="1" dirty="0">
                <a:solidFill>
                  <a:srgbClr val="002060"/>
                </a:solidFill>
              </a:rPr>
            </a:br>
            <a:br>
              <a:rPr lang="ka-GE" sz="4000" b="1" i="1" dirty="0">
                <a:solidFill>
                  <a:srgbClr val="002060"/>
                </a:solidFill>
              </a:rPr>
            </a:br>
            <a:endParaRPr lang="ka-GE" sz="4000" b="1" i="1" dirty="0">
              <a:solidFill>
                <a:srgbClr val="002060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7508383" y="5376782"/>
            <a:ext cx="4673107" cy="1481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002060"/>
                </a:solidFill>
              </a:rPr>
              <a:t>              </a:t>
            </a:r>
            <a:r>
              <a:rPr lang="ka-GE" sz="2000" b="1" i="1" dirty="0">
                <a:solidFill>
                  <a:srgbClr val="002060"/>
                </a:solidFill>
              </a:rPr>
              <a:t>მურმან მარგველაშვილი</a:t>
            </a:r>
          </a:p>
          <a:p>
            <a:pPr algn="ctr"/>
            <a:r>
              <a:rPr lang="ka-GE" b="1" i="1" dirty="0">
                <a:solidFill>
                  <a:srgbClr val="002060"/>
                </a:solidFill>
              </a:rPr>
              <a:t>მსოფლიო გამოცდილება საქართველოსთვის                     </a:t>
            </a:r>
            <a:r>
              <a:rPr lang="en-US" b="1" i="1" dirty="0">
                <a:solidFill>
                  <a:srgbClr val="002060"/>
                </a:solidFill>
              </a:rPr>
              <a:t>              </a:t>
            </a:r>
          </a:p>
          <a:p>
            <a:pPr algn="ctr"/>
            <a:r>
              <a:rPr lang="ka-GE" b="1" i="1" dirty="0">
                <a:solidFill>
                  <a:srgbClr val="002060"/>
                </a:solidFill>
              </a:rPr>
              <a:t>2017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ka-GE" b="1" i="1" dirty="0">
                <a:solidFill>
                  <a:srgbClr val="002060"/>
                </a:solidFill>
              </a:rPr>
              <a:t>წ. </a:t>
            </a:r>
            <a:endParaRPr lang="en-US" b="1" i="1" dirty="0">
              <a:solidFill>
                <a:srgbClr val="002060"/>
              </a:solidFill>
            </a:endParaRPr>
          </a:p>
          <a:p>
            <a:pPr algn="r"/>
            <a:endParaRPr lang="en-US" sz="2400" b="1" i="1" dirty="0">
              <a:solidFill>
                <a:schemeClr val="accent2"/>
              </a:solidFill>
            </a:endParaRPr>
          </a:p>
          <a:p>
            <a:pPr algn="ctr"/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2539" cy="107205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376782"/>
            <a:ext cx="7289442" cy="1304220"/>
            <a:chOff x="0" y="-4559"/>
            <a:chExt cx="4096512" cy="801623"/>
          </a:xfrm>
        </p:grpSpPr>
        <p:pic>
          <p:nvPicPr>
            <p:cNvPr id="9" name="Picture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3600"/>
              <a:ext cx="3974592" cy="283464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65695"/>
              <a:ext cx="4035552" cy="344425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-4559"/>
              <a:ext cx="4096512" cy="429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789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365126"/>
            <a:ext cx="10954555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/>
              <a:t>ზოგიერთი საკითხი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3600" dirty="0"/>
              <a:t>ცენტრალური გათბობის მიზანშეწონილობა - კომბინირებული გამომუშავება</a:t>
            </a:r>
          </a:p>
          <a:p>
            <a:r>
              <a:rPr lang="ka-GE" sz="3600" dirty="0"/>
              <a:t>ტარიფების გავლენა სტანდარტებზე</a:t>
            </a:r>
            <a:endParaRPr lang="en-US" sz="3600" dirty="0"/>
          </a:p>
          <a:p>
            <a:r>
              <a:rPr lang="ka-GE" sz="3600" dirty="0"/>
              <a:t>ფართობის </a:t>
            </a:r>
            <a:r>
              <a:rPr lang="ka-GE" sz="3600" dirty="0"/>
              <a:t>რა წილი </a:t>
            </a:r>
            <a:r>
              <a:rPr lang="ka-GE" sz="3600" dirty="0"/>
              <a:t>იქნება გამთბარი?</a:t>
            </a:r>
          </a:p>
          <a:p>
            <a:pPr marL="0" indent="0">
              <a:buNone/>
            </a:pPr>
            <a:endParaRPr lang="ka-GE" sz="3600" dirty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/>
          </a:p>
          <a:p>
            <a:endParaRPr lang="ka-GE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49" y="180304"/>
            <a:ext cx="731520" cy="6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5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49" y="180304"/>
            <a:ext cx="731520" cy="638716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214907" y="1197735"/>
            <a:ext cx="9762186" cy="303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dirty="0">
              <a:solidFill>
                <a:schemeClr val="accent5">
                  <a:lumMod val="75000"/>
                </a:schemeClr>
              </a:solidFill>
              <a:latin typeface="Palatino" pitchFamily="18" charset="0"/>
            </a:endParaRPr>
          </a:p>
          <a:p>
            <a:pPr algn="ctr"/>
            <a:endParaRPr lang="ka-GE" sz="2800" dirty="0">
              <a:solidFill>
                <a:srgbClr val="002060"/>
              </a:solidFill>
            </a:endParaRPr>
          </a:p>
          <a:p>
            <a:pPr algn="ctr"/>
            <a:endParaRPr lang="ka-GE" sz="2800" dirty="0">
              <a:solidFill>
                <a:srgbClr val="002060"/>
              </a:solidFill>
            </a:endParaRPr>
          </a:p>
          <a:p>
            <a:pPr algn="ctr"/>
            <a:endParaRPr lang="ka-GE" sz="2800" dirty="0">
              <a:solidFill>
                <a:srgbClr val="002060"/>
              </a:solidFill>
            </a:endParaRPr>
          </a:p>
          <a:p>
            <a:pPr algn="ctr"/>
            <a:endParaRPr lang="ka-GE" sz="2800" dirty="0">
              <a:solidFill>
                <a:srgbClr val="002060"/>
              </a:solidFill>
            </a:endParaRPr>
          </a:p>
          <a:p>
            <a:pPr algn="ctr"/>
            <a:r>
              <a:rPr lang="ka-GE" sz="2800" dirty="0">
                <a:solidFill>
                  <a:srgbClr val="002060"/>
                </a:solidFill>
              </a:rPr>
              <a:t>საკონტაქტო ინფორმაცია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m.margvelashvili@weg.ge</a:t>
            </a:r>
          </a:p>
          <a:p>
            <a:pPr algn="ctr"/>
            <a:endParaRPr lang="en-US" sz="7200" b="1" dirty="0">
              <a:solidFill>
                <a:schemeClr val="accent5">
                  <a:lumMod val="75000"/>
                </a:schemeClr>
              </a:solidFill>
              <a:latin typeface="Palatino" pitchFamily="18" charset="0"/>
            </a:endParaRPr>
          </a:p>
          <a:p>
            <a:pPr algn="ctr"/>
            <a:endParaRPr lang="en-US" sz="6000" b="1" dirty="0">
              <a:solidFill>
                <a:schemeClr val="accent5">
                  <a:lumMod val="75000"/>
                </a:schemeClr>
              </a:solidFill>
              <a:latin typeface="Palatino" pitchFamily="18" charset="0"/>
            </a:endParaRPr>
          </a:p>
          <a:p>
            <a:pPr algn="ctr"/>
            <a:endParaRPr lang="en-US" sz="6000" b="1" dirty="0">
              <a:solidFill>
                <a:schemeClr val="accent5">
                  <a:lumMod val="75000"/>
                </a:schemeClr>
              </a:solidFill>
              <a:latin typeface="Palatin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5126619"/>
            <a:ext cx="8035636" cy="1540187"/>
            <a:chOff x="0" y="-4559"/>
            <a:chExt cx="4096512" cy="801623"/>
          </a:xfrm>
        </p:grpSpPr>
        <p:pic>
          <p:nvPicPr>
            <p:cNvPr id="8" name="Pictur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3600"/>
              <a:ext cx="3974592" cy="283464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65695"/>
              <a:ext cx="4035552" cy="344425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-4559"/>
              <a:ext cx="4096512" cy="429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02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720515"/>
              </p:ext>
            </p:extLst>
          </p:nvPr>
        </p:nvGraphicFramePr>
        <p:xfrm>
          <a:off x="593035" y="1222166"/>
          <a:ext cx="10764414" cy="522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49" y="180304"/>
            <a:ext cx="731520" cy="6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9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0211" cy="613669"/>
          </a:xfrm>
        </p:spPr>
        <p:txBody>
          <a:bodyPr>
            <a:normAutofit/>
          </a:bodyPr>
          <a:lstStyle/>
          <a:p>
            <a:pPr algn="ctr"/>
            <a:r>
              <a:rPr lang="ka-GE" sz="2800" dirty="0"/>
              <a:t>საცხოვრებელი სახლები ასაკის მიხედვით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693" y="1423557"/>
            <a:ext cx="5912106" cy="3781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5552100"/>
            <a:ext cx="977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ყოველწლიური მშენებლობა შეადგენს დაახლოებით 12,000-13,000 საცხოვრებელ ერთეულს (~ 3 ერთეული ყოველ 1,000 მაცხოვრებელზე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348" y="1649180"/>
            <a:ext cx="5309062" cy="3476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28" y="180304"/>
            <a:ext cx="731520" cy="638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79530" cy="8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9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193184"/>
            <a:ext cx="11267297" cy="117197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      </a:t>
            </a:r>
            <a:r>
              <a:rPr lang="ka-GE" sz="3200" dirty="0"/>
              <a:t>ენერგომოხმარების შედარება საცხოვრებლის </a:t>
            </a:r>
            <a:br>
              <a:rPr lang="en-US" sz="3200" dirty="0"/>
            </a:br>
            <a:r>
              <a:rPr lang="ka-GE" sz="3200" dirty="0"/>
              <a:t>ტიპის მიხედვით</a:t>
            </a:r>
            <a:br>
              <a:rPr lang="ka-GE" sz="3200" dirty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698" y="1365162"/>
            <a:ext cx="674005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49" y="193183"/>
            <a:ext cx="731520" cy="638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5"/>
            <a:ext cx="1779530" cy="8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5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61" y="365126"/>
            <a:ext cx="10674039" cy="600790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სამი სცენარი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792" y="1439337"/>
            <a:ext cx="6775866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9847" y="2416233"/>
            <a:ext cx="3618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ავტომატური გაუმჯობესება</a:t>
            </a:r>
          </a:p>
          <a:p>
            <a:r>
              <a:rPr lang="ka-GE" dirty="0"/>
              <a:t>ახალ შენობებში გაუმჯობესება 50% 2030 წლისთვის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49" y="180304"/>
            <a:ext cx="731520" cy="638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79530" cy="8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5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გამთბარი ფართობის წილი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89" y="1490870"/>
            <a:ext cx="8388021" cy="52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1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998"/>
            <a:ext cx="10515600" cy="1213367"/>
          </a:xfrm>
        </p:spPr>
        <p:txBody>
          <a:bodyPr>
            <a:normAutofit/>
          </a:bodyPr>
          <a:lstStyle/>
          <a:p>
            <a:r>
              <a:rPr lang="ka-GE" sz="3600" dirty="0"/>
              <a:t>საყოფაცხოვრებო სექტორის არსებული გარემო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49" y="180304"/>
            <a:ext cx="731520" cy="638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52" y="1374377"/>
            <a:ext cx="9072302" cy="5367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79530" cy="8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ბარიერები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კანონმდებლობის არარსებობა </a:t>
            </a:r>
          </a:p>
          <a:p>
            <a:r>
              <a:rPr lang="ka-GE" dirty="0"/>
              <a:t> მოვლა-შენახვის და სარემონტო მომსახურების სიძვირე </a:t>
            </a:r>
          </a:p>
          <a:p>
            <a:r>
              <a:rPr lang="ka-GE" dirty="0"/>
              <a:t>იაფი ფინანსების ხელმისაწვდომობა</a:t>
            </a:r>
          </a:p>
          <a:p>
            <a:r>
              <a:rPr lang="ka-GE" dirty="0"/>
              <a:t>არაინფორმირებულობა და უკუგების ხანგრძლივი ვადები </a:t>
            </a:r>
          </a:p>
          <a:p>
            <a:r>
              <a:rPr lang="ka-GE" dirty="0"/>
              <a:t>ბუნდოვანი კანონმდებლობა ბინათმფლობელთა ამხანაგობების შესახებ. 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449" y="180304"/>
            <a:ext cx="731520" cy="6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4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37" y="0"/>
            <a:ext cx="9931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99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128</Words>
  <Application>Microsoft Office PowerPoint</Application>
  <PresentationFormat>Widescreen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Palatino</vt:lpstr>
      <vt:lpstr>Sylfaen</vt:lpstr>
      <vt:lpstr>Office Theme</vt:lpstr>
      <vt:lpstr>ენერგოეფექტურობა საყოფაცხოვრებო შენობებში  </vt:lpstr>
      <vt:lpstr>PowerPoint Presentation</vt:lpstr>
      <vt:lpstr>საცხოვრებელი სახლები ასაკის მიხედვით</vt:lpstr>
      <vt:lpstr>      ენერგომოხმარების შედარება საცხოვრებლის  ტიპის მიხედვით </vt:lpstr>
      <vt:lpstr>სამი სცენარი</vt:lpstr>
      <vt:lpstr>გამთბარი ფართობის წილი</vt:lpstr>
      <vt:lpstr>საყოფაცხოვრებო სექტორის არსებული გარემო</vt:lpstr>
      <vt:lpstr>ბარიერები</vt:lpstr>
      <vt:lpstr>PowerPoint Presentation</vt:lpstr>
      <vt:lpstr>ზოგიერთი საკითხი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Murman Margvelashvili</dc:creator>
  <cp:lastModifiedBy>Murman Margvelashvili</cp:lastModifiedBy>
  <cp:revision>13</cp:revision>
  <dcterms:created xsi:type="dcterms:W3CDTF">2017-03-24T07:04:34Z</dcterms:created>
  <dcterms:modified xsi:type="dcterms:W3CDTF">2017-03-24T12:35:11Z</dcterms:modified>
</cp:coreProperties>
</file>